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theme/themeOverride9.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theme/themeOverride10.xml" ContentType="application/vnd.openxmlformats-officedocument.themeOverride+xml"/>
  <Override PartName="/ppt/notesSlides/notesSlide17.xml" ContentType="application/vnd.openxmlformats-officedocument.presentationml.notesSlide+xml"/>
  <Override PartName="/ppt/charts/chart14.xml" ContentType="application/vnd.openxmlformats-officedocument.drawingml.chart+xml"/>
  <Override PartName="/ppt/theme/themeOverride11.xml" ContentType="application/vnd.openxmlformats-officedocument.themeOverride+xml"/>
  <Override PartName="/ppt/notesSlides/notesSlide18.xml" ContentType="application/vnd.openxmlformats-officedocument.presentationml.notesSlide+xml"/>
  <Override PartName="/ppt/charts/chart15.xml" ContentType="application/vnd.openxmlformats-officedocument.drawingml.chart+xml"/>
  <Override PartName="/ppt/theme/themeOverride12.xml" ContentType="application/vnd.openxmlformats-officedocument.themeOverride+xml"/>
  <Override PartName="/ppt/notesSlides/notesSlide19.xml" ContentType="application/vnd.openxmlformats-officedocument.presentationml.notesSlide+xml"/>
  <Override PartName="/ppt/charts/chart16.xml" ContentType="application/vnd.openxmlformats-officedocument.drawingml.chart+xml"/>
  <Override PartName="/ppt/theme/themeOverride1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5" r:id="rId2"/>
  </p:sldMasterIdLst>
  <p:notesMasterIdLst>
    <p:notesMasterId r:id="rId36"/>
  </p:notesMasterIdLst>
  <p:sldIdLst>
    <p:sldId id="257" r:id="rId3"/>
    <p:sldId id="258" r:id="rId4"/>
    <p:sldId id="329" r:id="rId5"/>
    <p:sldId id="330" r:id="rId6"/>
    <p:sldId id="310" r:id="rId7"/>
    <p:sldId id="331" r:id="rId8"/>
    <p:sldId id="313" r:id="rId9"/>
    <p:sldId id="314" r:id="rId10"/>
    <p:sldId id="315" r:id="rId11"/>
    <p:sldId id="317" r:id="rId12"/>
    <p:sldId id="316" r:id="rId13"/>
    <p:sldId id="332" r:id="rId14"/>
    <p:sldId id="320" r:id="rId15"/>
    <p:sldId id="325" r:id="rId16"/>
    <p:sldId id="322" r:id="rId17"/>
    <p:sldId id="328" r:id="rId18"/>
    <p:sldId id="327" r:id="rId19"/>
    <p:sldId id="321" r:id="rId20"/>
    <p:sldId id="333" r:id="rId21"/>
    <p:sldId id="334" r:id="rId22"/>
    <p:sldId id="323" r:id="rId23"/>
    <p:sldId id="335" r:id="rId24"/>
    <p:sldId id="336" r:id="rId25"/>
    <p:sldId id="324" r:id="rId26"/>
    <p:sldId id="337" r:id="rId27"/>
    <p:sldId id="338" r:id="rId28"/>
    <p:sldId id="339" r:id="rId29"/>
    <p:sldId id="342" r:id="rId30"/>
    <p:sldId id="343" r:id="rId31"/>
    <p:sldId id="340" r:id="rId32"/>
    <p:sldId id="341" r:id="rId33"/>
    <p:sldId id="319" r:id="rId34"/>
    <p:sldId id="318"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33FF"/>
    <a:srgbClr val="0000CC"/>
    <a:srgbClr val="777777"/>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6" autoAdjust="0"/>
    <p:restoredTop sz="94293" autoAdjust="0"/>
  </p:normalViewPr>
  <p:slideViewPr>
    <p:cSldViewPr>
      <p:cViewPr varScale="1">
        <p:scale>
          <a:sx n="109" d="100"/>
          <a:sy n="109" d="100"/>
        </p:scale>
        <p:origin x="16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_____Microsoft_Excel9.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_____Microsoft_Excel11.xlsx"/><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2" Type="http://schemas.openxmlformats.org/officeDocument/2006/relationships/package" Target="../embeddings/_____Microsoft_Excel12.xlsx"/><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2" Type="http://schemas.openxmlformats.org/officeDocument/2006/relationships/package" Target="../embeddings/_____Microsoft_Excel13.xlsx"/><Relationship Id="rId1" Type="http://schemas.openxmlformats.org/officeDocument/2006/relationships/themeOverride" Target="../theme/themeOverride11.xml"/></Relationships>
</file>

<file path=ppt/charts/_rels/chart15.xml.rels><?xml version="1.0" encoding="UTF-8" standalone="yes"?>
<Relationships xmlns="http://schemas.openxmlformats.org/package/2006/relationships"><Relationship Id="rId2" Type="http://schemas.openxmlformats.org/officeDocument/2006/relationships/package" Target="../embeddings/_____Microsoft_Excel14.xlsx"/><Relationship Id="rId1" Type="http://schemas.openxmlformats.org/officeDocument/2006/relationships/themeOverride" Target="../theme/themeOverride12.xml"/></Relationships>
</file>

<file path=ppt/charts/_rels/chart16.xml.rels><?xml version="1.0" encoding="UTF-8" standalone="yes"?>
<Relationships xmlns="http://schemas.openxmlformats.org/package/2006/relationships"><Relationship Id="rId2" Type="http://schemas.openxmlformats.org/officeDocument/2006/relationships/package" Target="../embeddings/_____Microsoft_Excel15.xlsx"/><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Excel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_____Microsoft_Excel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9.xml.rels><?xml version="1.0" encoding="UTF-8" standalone="yes"?>
<Relationships xmlns="http://schemas.openxmlformats.org/package/2006/relationships"><Relationship Id="rId2" Type="http://schemas.openxmlformats.org/officeDocument/2006/relationships/package" Target="../embeddings/_____Microsoft_Excel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99934700614979"/>
          <c:y val="5.8930896034345856E-2"/>
          <c:w val="0.5273467567585195"/>
          <c:h val="0.91410998714467617"/>
        </c:manualLayout>
      </c:layout>
      <c:barChart>
        <c:barDir val="bar"/>
        <c:grouping val="clustered"/>
        <c:varyColors val="0"/>
        <c:ser>
          <c:idx val="0"/>
          <c:order val="0"/>
          <c:tx>
            <c:strRef>
              <c:f>Лист1!$B$1</c:f>
              <c:strCache>
                <c:ptCount val="1"/>
                <c:pt idx="0">
                  <c:v>Столбец1</c:v>
                </c:pt>
              </c:strCache>
            </c:strRef>
          </c:tx>
          <c:spPr>
            <a:solidFill>
              <a:srgbClr val="9BBB59">
                <a:lumMod val="75000"/>
              </a:srgbClr>
            </a:solidFill>
          </c:spPr>
          <c:invertIfNegative val="0"/>
          <c:dPt>
            <c:idx val="0"/>
            <c:invertIfNegative val="0"/>
            <c:bubble3D val="0"/>
            <c:spPr>
              <a:solidFill>
                <a:srgbClr val="9BBB59">
                  <a:lumMod val="50000"/>
                </a:srgbClr>
              </a:solidFill>
            </c:spPr>
            <c:extLst>
              <c:ext xmlns:c16="http://schemas.microsoft.com/office/drawing/2014/chart" uri="{C3380CC4-5D6E-409C-BE32-E72D297353CC}">
                <c16:uniqueId val="{00000001-0957-473E-9BDC-C777DEA526C4}"/>
              </c:ext>
            </c:extLst>
          </c:dPt>
          <c:dLbls>
            <c:numFmt formatCode="#,##0.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В ЦЕЛОМ</c:v>
                </c:pt>
                <c:pt idx="1">
                  <c:v>НЕГОСУДАРСТВЕННЫЕ ОБРАЗОВАТЕЛЬНЫЕ УЧРЕЖДЕНИЯ</c:v>
                </c:pt>
                <c:pt idx="2">
                  <c:v>ДОШКОЛЬНЫЕ ОБРАЗОВАТЕЛЬНЫЕ УЧРЕЖДЕНИЯ г. ЕКАТЕРИНБУРГА</c:v>
                </c:pt>
                <c:pt idx="3">
                  <c:v>ДОШКОЛЬНЫЕ ОБРАЗОВАТЕЛЬНЫЕ УЧРЕЖДЕНИЯ СВЕРДЛОВСКОЙ ОБЛАСТИ </c:v>
                </c:pt>
              </c:strCache>
            </c:strRef>
          </c:cat>
          <c:val>
            <c:numRef>
              <c:f>Лист1!$B$2:$B$5</c:f>
              <c:numCache>
                <c:formatCode>General</c:formatCode>
                <c:ptCount val="4"/>
                <c:pt idx="0">
                  <c:v>84.31</c:v>
                </c:pt>
                <c:pt idx="1">
                  <c:v>85.27</c:v>
                </c:pt>
                <c:pt idx="2">
                  <c:v>85.13</c:v>
                </c:pt>
                <c:pt idx="3">
                  <c:v>83.91</c:v>
                </c:pt>
              </c:numCache>
            </c:numRef>
          </c:val>
          <c:extLst>
            <c:ext xmlns:c16="http://schemas.microsoft.com/office/drawing/2014/chart" uri="{C3380CC4-5D6E-409C-BE32-E72D297353CC}">
              <c16:uniqueId val="{00000002-0957-473E-9BDC-C777DEA526C4}"/>
            </c:ext>
          </c:extLst>
        </c:ser>
        <c:dLbls>
          <c:showLegendKey val="0"/>
          <c:showVal val="0"/>
          <c:showCatName val="0"/>
          <c:showSerName val="0"/>
          <c:showPercent val="0"/>
          <c:showBubbleSize val="0"/>
        </c:dLbls>
        <c:gapWidth val="68"/>
        <c:axId val="105916288"/>
        <c:axId val="105917824"/>
      </c:barChart>
      <c:catAx>
        <c:axId val="105916288"/>
        <c:scaling>
          <c:orientation val="maxMin"/>
        </c:scaling>
        <c:delete val="0"/>
        <c:axPos val="l"/>
        <c:numFmt formatCode="General" sourceLinked="0"/>
        <c:majorTickMark val="out"/>
        <c:minorTickMark val="none"/>
        <c:tickLblPos val="nextTo"/>
        <c:crossAx val="105917824"/>
        <c:crosses val="autoZero"/>
        <c:auto val="1"/>
        <c:lblAlgn val="ctr"/>
        <c:lblOffset val="100"/>
        <c:noMultiLvlLbl val="0"/>
      </c:catAx>
      <c:valAx>
        <c:axId val="105917824"/>
        <c:scaling>
          <c:orientation val="minMax"/>
          <c:max val="100"/>
          <c:min val="60"/>
        </c:scaling>
        <c:delete val="1"/>
        <c:axPos val="t"/>
        <c:numFmt formatCode="#,##0" sourceLinked="0"/>
        <c:majorTickMark val="out"/>
        <c:minorTickMark val="none"/>
        <c:tickLblPos val="nextTo"/>
        <c:crossAx val="105916288"/>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601862631509661"/>
          <c:y val="4.5367435204679035E-2"/>
          <c:w val="0.39535639830868469"/>
          <c:h val="0.91080812030065039"/>
        </c:manualLayout>
      </c:layout>
      <c:barChart>
        <c:barDir val="bar"/>
        <c:grouping val="clustered"/>
        <c:varyColors val="0"/>
        <c:ser>
          <c:idx val="0"/>
          <c:order val="0"/>
          <c:tx>
            <c:strRef>
              <c:f>Лист1!$B$1</c:f>
              <c:strCache>
                <c:ptCount val="1"/>
                <c:pt idx="0">
                  <c:v>Столбец1</c:v>
                </c:pt>
              </c:strCache>
            </c:strRef>
          </c:tx>
          <c:spPr>
            <a:solidFill>
              <a:srgbClr val="FF9900"/>
            </a:solidFill>
          </c:spPr>
          <c:invertIfNegative val="0"/>
          <c:dPt>
            <c:idx val="0"/>
            <c:invertIfNegative val="0"/>
            <c:bubble3D val="0"/>
            <c:extLst>
              <c:ext xmlns:c16="http://schemas.microsoft.com/office/drawing/2014/chart" uri="{C3380CC4-5D6E-409C-BE32-E72D297353CC}">
                <c16:uniqueId val="{00000000-EF52-4E26-80D8-482D96AFB9C2}"/>
              </c:ext>
            </c:extLst>
          </c:dPt>
          <c:dLbls>
            <c:numFmt formatCode="#,##0.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Лист1!$A$2:$A$11</c:f>
              <c:strCache>
                <c:ptCount val="10"/>
                <c:pt idx="0">
                  <c:v>МБДОУ «Детский сад № 12 «Радуга», ГО город Лесной</c:v>
                </c:pt>
                <c:pt idx="1">
                  <c:v>МКДОУ детский сад № 3 комбинированного вида, Тавдинский ГО</c:v>
                </c:pt>
                <c:pt idx="2">
                  <c:v>МКДОУ «Детский сад № 27 «Журавушка», Талицкий ГО</c:v>
                </c:pt>
                <c:pt idx="3">
                  <c:v>МАДОУ детский сад 7, ГО Красноуфимск</c:v>
                </c:pt>
                <c:pt idx="4">
                  <c:v>МКДОУ «Детский сад № 2», Режевской ГО</c:v>
                </c:pt>
                <c:pt idx="5">
                  <c:v>МБДОУ детский сад № 10 «Ромашка», Белоярский ГО</c:v>
                </c:pt>
                <c:pt idx="6">
                  <c:v>МБДОУ ЦРР - д/сад № 35, ГО Верхняя Тура</c:v>
                </c:pt>
                <c:pt idx="7">
                  <c:v>МКДОУ Луговской детский сад № 32 «Ивушка», Тугулымский ГО</c:v>
                </c:pt>
                <c:pt idx="8">
                  <c:v>МБДОУ № 40, Артёмовский ГО</c:v>
                </c:pt>
                <c:pt idx="9">
                  <c:v>МКДОУ Гилевский детский сад № 34, Тугулымский ГО</c:v>
                </c:pt>
              </c:strCache>
            </c:strRef>
          </c:cat>
          <c:val>
            <c:numRef>
              <c:f>Лист1!$B$2:$B$11</c:f>
              <c:numCache>
                <c:formatCode>General</c:formatCode>
                <c:ptCount val="10"/>
                <c:pt idx="0">
                  <c:v>69.72</c:v>
                </c:pt>
                <c:pt idx="1">
                  <c:v>69.440000000000012</c:v>
                </c:pt>
                <c:pt idx="2">
                  <c:v>69.240000000000009</c:v>
                </c:pt>
                <c:pt idx="3">
                  <c:v>68.400000000000006</c:v>
                </c:pt>
                <c:pt idx="4">
                  <c:v>68.08</c:v>
                </c:pt>
                <c:pt idx="5">
                  <c:v>67.64</c:v>
                </c:pt>
                <c:pt idx="6">
                  <c:v>66.960000000000008</c:v>
                </c:pt>
                <c:pt idx="7">
                  <c:v>65.239999999999995</c:v>
                </c:pt>
                <c:pt idx="8">
                  <c:v>64.86</c:v>
                </c:pt>
                <c:pt idx="9">
                  <c:v>63.320000000000007</c:v>
                </c:pt>
              </c:numCache>
            </c:numRef>
          </c:val>
          <c:extLst>
            <c:ext xmlns:c16="http://schemas.microsoft.com/office/drawing/2014/chart" uri="{C3380CC4-5D6E-409C-BE32-E72D297353CC}">
              <c16:uniqueId val="{00000001-EF52-4E26-80D8-482D96AFB9C2}"/>
            </c:ext>
          </c:extLst>
        </c:ser>
        <c:dLbls>
          <c:showLegendKey val="0"/>
          <c:showVal val="0"/>
          <c:showCatName val="0"/>
          <c:showSerName val="0"/>
          <c:showPercent val="0"/>
          <c:showBubbleSize val="0"/>
        </c:dLbls>
        <c:gapWidth val="68"/>
        <c:axId val="125570432"/>
        <c:axId val="125622528"/>
      </c:barChart>
      <c:catAx>
        <c:axId val="125570432"/>
        <c:scaling>
          <c:orientation val="minMax"/>
        </c:scaling>
        <c:delete val="0"/>
        <c:axPos val="l"/>
        <c:numFmt formatCode="General" sourceLinked="0"/>
        <c:majorTickMark val="out"/>
        <c:minorTickMark val="none"/>
        <c:tickLblPos val="nextTo"/>
        <c:txPr>
          <a:bodyPr/>
          <a:lstStyle/>
          <a:p>
            <a:pPr>
              <a:defRPr sz="1200" b="1"/>
            </a:pPr>
            <a:endParaRPr lang="ru-RU"/>
          </a:p>
        </c:txPr>
        <c:crossAx val="125622528"/>
        <c:crosses val="autoZero"/>
        <c:auto val="1"/>
        <c:lblAlgn val="ctr"/>
        <c:lblOffset val="100"/>
        <c:noMultiLvlLbl val="0"/>
      </c:catAx>
      <c:valAx>
        <c:axId val="125622528"/>
        <c:scaling>
          <c:orientation val="minMax"/>
          <c:max val="75"/>
          <c:min val="60"/>
        </c:scaling>
        <c:delete val="1"/>
        <c:axPos val="b"/>
        <c:numFmt formatCode="#,##0" sourceLinked="0"/>
        <c:majorTickMark val="out"/>
        <c:minorTickMark val="none"/>
        <c:tickLblPos val="nextTo"/>
        <c:crossAx val="125570432"/>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25885201420173"/>
          <c:y val="2.880074369764481E-3"/>
          <c:w val="0.42709147778252948"/>
          <c:h val="0.88612597548194916"/>
        </c:manualLayout>
      </c:layout>
      <c:barChart>
        <c:barDir val="bar"/>
        <c:grouping val="stacked"/>
        <c:varyColors val="0"/>
        <c:ser>
          <c:idx val="0"/>
          <c:order val="0"/>
          <c:tx>
            <c:strRef>
              <c:f>Лист1!$B$1</c:f>
              <c:strCache>
                <c:ptCount val="1"/>
                <c:pt idx="0">
                  <c:v>низкий</c:v>
                </c:pt>
              </c:strCache>
            </c:strRef>
          </c:tx>
          <c:spPr>
            <a:solidFill>
              <a:schemeClr val="accent6">
                <a:lumMod val="75000"/>
              </a:schemeClr>
            </a:solidFill>
          </c:spPr>
          <c:invertIfNegative val="0"/>
          <c:dLbls>
            <c:dLbl>
              <c:idx val="2"/>
              <c:layout>
                <c:manualLayout>
                  <c:x val="-4.2573352452349601E-3"/>
                  <c:y val="3.3426476286564456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830-44DC-9DA7-5023EA83AA1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Лист1!$B$2:$B$7</c:f>
              <c:numCache>
                <c:formatCode>General</c:formatCode>
                <c:ptCount val="6"/>
                <c:pt idx="2" formatCode="0.0%">
                  <c:v>4.878048780487805E-2</c:v>
                </c:pt>
              </c:numCache>
            </c:numRef>
          </c:val>
          <c:extLst>
            <c:ext xmlns:c16="http://schemas.microsoft.com/office/drawing/2014/chart" uri="{C3380CC4-5D6E-409C-BE32-E72D297353CC}">
              <c16:uniqueId val="{00000000-D732-4C80-B3FE-323DB97B57AD}"/>
            </c:ext>
          </c:extLst>
        </c:ser>
        <c:ser>
          <c:idx val="1"/>
          <c:order val="1"/>
          <c:tx>
            <c:strRef>
              <c:f>Лист1!$C$1</c:f>
              <c:strCache>
                <c:ptCount val="1"/>
                <c:pt idx="0">
                  <c:v>ниже среднего</c:v>
                </c:pt>
              </c:strCache>
            </c:strRef>
          </c:tx>
          <c:spPr>
            <a:solidFill>
              <a:srgbClr val="FF9933"/>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8830-44DC-9DA7-5023EA83AA1D}"/>
                </c:ext>
              </c:extLst>
            </c:dLbl>
            <c:dLbl>
              <c:idx val="1"/>
              <c:delete val="1"/>
              <c:extLst>
                <c:ext xmlns:c15="http://schemas.microsoft.com/office/drawing/2012/chart" uri="{CE6537A1-D6FC-4f65-9D91-7224C49458BB}"/>
                <c:ext xmlns:c16="http://schemas.microsoft.com/office/drawing/2014/chart" uri="{C3380CC4-5D6E-409C-BE32-E72D297353CC}">
                  <c16:uniqueId val="{00000002-8830-44DC-9DA7-5023EA83AA1D}"/>
                </c:ext>
              </c:extLst>
            </c:dLbl>
            <c:dLbl>
              <c:idx val="3"/>
              <c:delete val="1"/>
              <c:extLst>
                <c:ext xmlns:c15="http://schemas.microsoft.com/office/drawing/2012/chart" uri="{CE6537A1-D6FC-4f65-9D91-7224C49458BB}"/>
                <c:ext xmlns:c16="http://schemas.microsoft.com/office/drawing/2014/chart" uri="{C3380CC4-5D6E-409C-BE32-E72D297353CC}">
                  <c16:uniqueId val="{00000003-8830-44DC-9DA7-5023EA83AA1D}"/>
                </c:ext>
              </c:extLst>
            </c:dLbl>
            <c:dLbl>
              <c:idx val="4"/>
              <c:delete val="1"/>
              <c:extLst>
                <c:ext xmlns:c15="http://schemas.microsoft.com/office/drawing/2012/chart" uri="{CE6537A1-D6FC-4f65-9D91-7224C49458BB}"/>
                <c:ext xmlns:c16="http://schemas.microsoft.com/office/drawing/2014/chart" uri="{C3380CC4-5D6E-409C-BE32-E72D297353CC}">
                  <c16:uniqueId val="{00000004-8830-44DC-9DA7-5023EA83AA1D}"/>
                </c:ext>
              </c:extLst>
            </c:dLbl>
            <c:dLbl>
              <c:idx val="5"/>
              <c:delete val="1"/>
              <c:extLst>
                <c:ext xmlns:c15="http://schemas.microsoft.com/office/drawing/2012/chart" uri="{CE6537A1-D6FC-4f65-9D91-7224C49458BB}"/>
                <c:ext xmlns:c16="http://schemas.microsoft.com/office/drawing/2014/chart" uri="{C3380CC4-5D6E-409C-BE32-E72D297353CC}">
                  <c16:uniqueId val="{00000005-8830-44DC-9DA7-5023EA83AA1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Лист1!$C$2:$C$7</c:f>
              <c:numCache>
                <c:formatCode>General</c:formatCode>
                <c:ptCount val="6"/>
                <c:pt idx="2" formatCode="0.0%">
                  <c:v>0.29268292682926828</c:v>
                </c:pt>
              </c:numCache>
            </c:numRef>
          </c:val>
          <c:extLst>
            <c:ext xmlns:c16="http://schemas.microsoft.com/office/drawing/2014/chart" uri="{C3380CC4-5D6E-409C-BE32-E72D297353CC}">
              <c16:uniqueId val="{00000001-D732-4C80-B3FE-323DB97B57AD}"/>
            </c:ext>
          </c:extLst>
        </c:ser>
        <c:ser>
          <c:idx val="2"/>
          <c:order val="2"/>
          <c:tx>
            <c:strRef>
              <c:f>Лист1!$D$1</c:f>
              <c:strCache>
                <c:ptCount val="1"/>
                <c:pt idx="0">
                  <c:v>средний</c:v>
                </c:pt>
              </c:strCache>
            </c:strRef>
          </c:tx>
          <c:spPr>
            <a:solidFill>
              <a:srgbClr val="FFFFCC"/>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8830-44DC-9DA7-5023EA83AA1D}"/>
                </c:ext>
              </c:extLst>
            </c:dLbl>
            <c:dLbl>
              <c:idx val="1"/>
              <c:delete val="1"/>
              <c:extLst>
                <c:ext xmlns:c15="http://schemas.microsoft.com/office/drawing/2012/chart" uri="{CE6537A1-D6FC-4f65-9D91-7224C49458BB}"/>
                <c:ext xmlns:c16="http://schemas.microsoft.com/office/drawing/2014/chart" uri="{C3380CC4-5D6E-409C-BE32-E72D297353CC}">
                  <c16:uniqueId val="{00000007-8830-44DC-9DA7-5023EA83AA1D}"/>
                </c:ext>
              </c:extLst>
            </c:dLbl>
            <c:dLbl>
              <c:idx val="3"/>
              <c:delete val="1"/>
              <c:extLst>
                <c:ext xmlns:c15="http://schemas.microsoft.com/office/drawing/2012/chart" uri="{CE6537A1-D6FC-4f65-9D91-7224C49458BB}"/>
                <c:ext xmlns:c16="http://schemas.microsoft.com/office/drawing/2014/chart" uri="{C3380CC4-5D6E-409C-BE32-E72D297353CC}">
                  <c16:uniqueId val="{00000008-8830-44DC-9DA7-5023EA83AA1D}"/>
                </c:ext>
              </c:extLst>
            </c:dLbl>
            <c:dLbl>
              <c:idx val="4"/>
              <c:delete val="1"/>
              <c:extLst>
                <c:ext xmlns:c15="http://schemas.microsoft.com/office/drawing/2012/chart" uri="{CE6537A1-D6FC-4f65-9D91-7224C49458BB}"/>
                <c:ext xmlns:c16="http://schemas.microsoft.com/office/drawing/2014/chart" uri="{C3380CC4-5D6E-409C-BE32-E72D297353CC}">
                  <c16:uniqueId val="{00000009-8830-44DC-9DA7-5023EA83AA1D}"/>
                </c:ext>
              </c:extLst>
            </c:dLbl>
            <c:dLbl>
              <c:idx val="5"/>
              <c:delete val="1"/>
              <c:extLst>
                <c:ext xmlns:c15="http://schemas.microsoft.com/office/drawing/2012/chart" uri="{CE6537A1-D6FC-4f65-9D91-7224C49458BB}"/>
                <c:ext xmlns:c16="http://schemas.microsoft.com/office/drawing/2014/chart" uri="{C3380CC4-5D6E-409C-BE32-E72D297353CC}">
                  <c16:uniqueId val="{0000000A-8830-44DC-9DA7-5023EA83AA1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Лист1!$D$2:$D$7</c:f>
              <c:numCache>
                <c:formatCode>General</c:formatCode>
                <c:ptCount val="6"/>
                <c:pt idx="2" formatCode="0.0%">
                  <c:v>0.56097560975609762</c:v>
                </c:pt>
              </c:numCache>
            </c:numRef>
          </c:val>
          <c:extLst>
            <c:ext xmlns:c16="http://schemas.microsoft.com/office/drawing/2014/chart" uri="{C3380CC4-5D6E-409C-BE32-E72D297353CC}">
              <c16:uniqueId val="{0000000B-8830-44DC-9DA7-5023EA83AA1D}"/>
            </c:ext>
          </c:extLst>
        </c:ser>
        <c:ser>
          <c:idx val="3"/>
          <c:order val="3"/>
          <c:tx>
            <c:strRef>
              <c:f>Лист1!$E$1</c:f>
              <c:strCache>
                <c:ptCount val="1"/>
                <c:pt idx="0">
                  <c:v>выше среднего</c:v>
                </c:pt>
              </c:strCache>
            </c:strRef>
          </c:tx>
          <c:spPr>
            <a:solidFill>
              <a:schemeClr val="accent3">
                <a:lumMod val="60000"/>
                <a:lumOff val="40000"/>
              </a:schemeClr>
            </a:solidFill>
          </c:spPr>
          <c:invertIfNegative val="0"/>
          <c:dLbls>
            <c:dLbl>
              <c:idx val="0"/>
              <c:layout>
                <c:manualLayout>
                  <c:x val="3.9048182209901574E-17"/>
                  <c:y val="4.0854224698235839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8830-44DC-9DA7-5023EA83AA1D}"/>
                </c:ext>
              </c:extLst>
            </c:dLbl>
            <c:dLbl>
              <c:idx val="1"/>
              <c:layout>
                <c:manualLayout>
                  <c:x val="0"/>
                  <c:y val="2.2284122562674095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8830-44DC-9DA7-5023EA83AA1D}"/>
                </c:ext>
              </c:extLst>
            </c:dLbl>
            <c:dLbl>
              <c:idx val="3"/>
              <c:layout>
                <c:manualLayout>
                  <c:x val="-4.2598509052183178E-3"/>
                  <c:y val="3.3426183844011075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8830-44DC-9DA7-5023EA83AA1D}"/>
                </c:ext>
              </c:extLst>
            </c:dLbl>
            <c:dLbl>
              <c:idx val="4"/>
              <c:layout>
                <c:manualLayout>
                  <c:x val="0"/>
                  <c:y val="3.3426183844011144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8830-44DC-9DA7-5023EA83AA1D}"/>
                </c:ext>
              </c:extLst>
            </c:dLbl>
            <c:dLbl>
              <c:idx val="5"/>
              <c:layout>
                <c:manualLayout>
                  <c:x val="6.3936784140858271E-3"/>
                  <c:y val="3.712630367340544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8830-44DC-9DA7-5023EA83AA1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Лист1!$E$2:$E$7</c:f>
              <c:numCache>
                <c:formatCode>0.0%</c:formatCode>
                <c:ptCount val="6"/>
                <c:pt idx="0">
                  <c:v>4.878048780487805E-2</c:v>
                </c:pt>
                <c:pt idx="1">
                  <c:v>2.4390243902439025E-2</c:v>
                </c:pt>
                <c:pt idx="2">
                  <c:v>4.878048780487805E-2</c:v>
                </c:pt>
                <c:pt idx="3">
                  <c:v>2.4390243902439025E-2</c:v>
                </c:pt>
                <c:pt idx="4">
                  <c:v>2.4390243902439025E-2</c:v>
                </c:pt>
                <c:pt idx="5">
                  <c:v>0.14634146341463414</c:v>
                </c:pt>
              </c:numCache>
            </c:numRef>
          </c:val>
          <c:extLst>
            <c:ext xmlns:c16="http://schemas.microsoft.com/office/drawing/2014/chart" uri="{C3380CC4-5D6E-409C-BE32-E72D297353CC}">
              <c16:uniqueId val="{00000011-8830-44DC-9DA7-5023EA83AA1D}"/>
            </c:ext>
          </c:extLst>
        </c:ser>
        <c:ser>
          <c:idx val="4"/>
          <c:order val="4"/>
          <c:tx>
            <c:strRef>
              <c:f>Лист1!$F$1</c:f>
              <c:strCache>
                <c:ptCount val="1"/>
                <c:pt idx="0">
                  <c:v>высокий</c:v>
                </c:pt>
              </c:strCache>
            </c:strRef>
          </c:tx>
          <c:spPr>
            <a:solidFill>
              <a:schemeClr val="accent3">
                <a:lumMod val="75000"/>
              </a:schemeClr>
            </a:solidFill>
            <a:ln>
              <a:noFill/>
            </a:ln>
          </c:spPr>
          <c:invertIfNegative val="0"/>
          <c:dLbls>
            <c:dLbl>
              <c:idx val="2"/>
              <c:layout>
                <c:manualLayout>
                  <c:x val="8.5197018104366355E-3"/>
                  <c:y val="4.828226555246054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8830-44DC-9DA7-5023EA83AA1D}"/>
                </c:ext>
              </c:extLst>
            </c:dLbl>
            <c:spPr>
              <a:noFill/>
              <a:ln>
                <a:noFill/>
              </a:ln>
              <a:effectLst/>
            </c:spPr>
            <c:txPr>
              <a:bodyPr/>
              <a:lstStyle/>
              <a:p>
                <a:pPr>
                  <a:defRPr>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Лист1!$F$2:$F$7</c:f>
              <c:numCache>
                <c:formatCode>0.0%</c:formatCode>
                <c:ptCount val="6"/>
                <c:pt idx="0">
                  <c:v>0.95121951219512191</c:v>
                </c:pt>
                <c:pt idx="1">
                  <c:v>0.97560975609756095</c:v>
                </c:pt>
                <c:pt idx="2">
                  <c:v>4.878048780487805E-2</c:v>
                </c:pt>
                <c:pt idx="3">
                  <c:v>0.97560975609756095</c:v>
                </c:pt>
                <c:pt idx="4">
                  <c:v>0.97560975609756095</c:v>
                </c:pt>
                <c:pt idx="5">
                  <c:v>0.85365853658536583</c:v>
                </c:pt>
              </c:numCache>
            </c:numRef>
          </c:val>
          <c:extLst>
            <c:ext xmlns:c16="http://schemas.microsoft.com/office/drawing/2014/chart" uri="{C3380CC4-5D6E-409C-BE32-E72D297353CC}">
              <c16:uniqueId val="{00000013-8830-44DC-9DA7-5023EA83AA1D}"/>
            </c:ext>
          </c:extLst>
        </c:ser>
        <c:dLbls>
          <c:showLegendKey val="0"/>
          <c:showVal val="0"/>
          <c:showCatName val="0"/>
          <c:showSerName val="0"/>
          <c:showPercent val="0"/>
          <c:showBubbleSize val="0"/>
        </c:dLbls>
        <c:gapWidth val="96"/>
        <c:overlap val="100"/>
        <c:axId val="123921152"/>
        <c:axId val="123922688"/>
      </c:barChart>
      <c:catAx>
        <c:axId val="123921152"/>
        <c:scaling>
          <c:orientation val="maxMin"/>
        </c:scaling>
        <c:delete val="0"/>
        <c:axPos val="l"/>
        <c:numFmt formatCode="General" sourceLinked="0"/>
        <c:majorTickMark val="out"/>
        <c:minorTickMark val="none"/>
        <c:tickLblPos val="nextTo"/>
        <c:txPr>
          <a:bodyPr/>
          <a:lstStyle/>
          <a:p>
            <a:pPr>
              <a:defRPr sz="1100"/>
            </a:pPr>
            <a:endParaRPr lang="ru-RU"/>
          </a:p>
        </c:txPr>
        <c:crossAx val="123922688"/>
        <c:crosses val="autoZero"/>
        <c:auto val="1"/>
        <c:lblAlgn val="ctr"/>
        <c:lblOffset val="100"/>
        <c:noMultiLvlLbl val="0"/>
      </c:catAx>
      <c:valAx>
        <c:axId val="123922688"/>
        <c:scaling>
          <c:orientation val="minMax"/>
          <c:max val="1"/>
          <c:min val="0"/>
        </c:scaling>
        <c:delete val="0"/>
        <c:axPos val="b"/>
        <c:numFmt formatCode="0%" sourceLinked="0"/>
        <c:majorTickMark val="out"/>
        <c:minorTickMark val="none"/>
        <c:tickLblPos val="nextTo"/>
        <c:txPr>
          <a:bodyPr/>
          <a:lstStyle/>
          <a:p>
            <a:pPr>
              <a:defRPr sz="900"/>
            </a:pPr>
            <a:endParaRPr lang="ru-RU"/>
          </a:p>
        </c:txPr>
        <c:crossAx val="123921152"/>
        <c:crosses val="max"/>
        <c:crossBetween val="between"/>
        <c:majorUnit val="0.2"/>
      </c:valAx>
      <c:spPr>
        <a:ln>
          <a:noFill/>
        </a:ln>
      </c:spPr>
    </c:plotArea>
    <c:legend>
      <c:legendPos val="r"/>
      <c:layout>
        <c:manualLayout>
          <c:xMode val="edge"/>
          <c:yMode val="edge"/>
          <c:x val="0.80508544119149972"/>
          <c:y val="0.37392950810699666"/>
          <c:w val="0.17485535770952595"/>
          <c:h val="0.33562301281328061"/>
        </c:manualLayout>
      </c:layout>
      <c:overlay val="0"/>
      <c:txPr>
        <a:bodyPr/>
        <a:lstStyle/>
        <a:p>
          <a:pPr>
            <a:defRPr sz="1200"/>
          </a:pPr>
          <a:endParaRPr lang="ru-RU"/>
        </a:p>
      </c:txPr>
    </c:legend>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5812271369825"/>
          <c:y val="4.5367435204679035E-2"/>
          <c:w val="0.43379290680240423"/>
          <c:h val="0.91080812030065039"/>
        </c:manualLayout>
      </c:layout>
      <c:barChart>
        <c:barDir val="bar"/>
        <c:grouping val="clustered"/>
        <c:varyColors val="0"/>
        <c:ser>
          <c:idx val="0"/>
          <c:order val="0"/>
          <c:tx>
            <c:strRef>
              <c:f>Лист1!$B$1</c:f>
              <c:strCache>
                <c:ptCount val="1"/>
                <c:pt idx="0">
                  <c:v>Столбец1</c:v>
                </c:pt>
              </c:strCache>
            </c:strRef>
          </c:tx>
          <c:spPr>
            <a:solidFill>
              <a:srgbClr val="BBE0E3">
                <a:lumMod val="50000"/>
              </a:srgbClr>
            </a:solidFill>
          </c:spPr>
          <c:invertIfNegative val="0"/>
          <c:dPt>
            <c:idx val="0"/>
            <c:invertIfNegative val="0"/>
            <c:bubble3D val="0"/>
            <c:extLst>
              <c:ext xmlns:c16="http://schemas.microsoft.com/office/drawing/2014/chart" uri="{C3380CC4-5D6E-409C-BE32-E72D297353CC}">
                <c16:uniqueId val="{00000000-AD98-4E12-82D7-78453EE4B4E2}"/>
              </c:ext>
            </c:extLst>
          </c:dPt>
          <c:dLbls>
            <c:numFmt formatCode="#,##0.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Лист1!$A$2:$A$11</c:f>
              <c:strCache>
                <c:ptCount val="10"/>
                <c:pt idx="0">
                  <c:v>ДОЧУ «ЦРР «Дошколенок», г.Екатеринбург, Октябрьский  район</c:v>
                </c:pt>
                <c:pt idx="1">
                  <c:v>ЧОУ Православная Гимназия № 11, Город Нижний Тагил</c:v>
                </c:pt>
                <c:pt idx="2">
                  <c:v>ЧДОУ «Согласие-СВ», г.Екатеринбург, Ленинский  район</c:v>
                </c:pt>
                <c:pt idx="3">
                  <c:v>НДОУ «ДС «Мой Дошколенок», г.Екатеринбург, Орджоникидзевский  район</c:v>
                </c:pt>
                <c:pt idx="4">
                  <c:v>ЧДОУ «ДОЦ «СОГЛАСИЕ», г.Екатеринбург, Кировский  район</c:v>
                </c:pt>
                <c:pt idx="5">
                  <c:v>ЧОУ «Начальная Школа-Детский Сад «Развитие», ГО Ревда</c:v>
                </c:pt>
                <c:pt idx="6">
                  <c:v>НЧ ДОУ «Детский сад «Гольфстрим», г.Екатеринбург, Орджоникидзевский  район</c:v>
                </c:pt>
                <c:pt idx="7">
                  <c:v>ЧОУ Свято-Симеоновская Гимназия, г.Екатеринбург, Октябрьский  район</c:v>
                </c:pt>
                <c:pt idx="8">
                  <c:v>АНО «Детский сад № 232», г.Екатеринбург, Орджоникидзевский  район</c:v>
                </c:pt>
                <c:pt idx="9">
                  <c:v>ЧОУ «Гимназия №212 «Екатеринбург-Париж», г.Екатеринбург, Железнодорожный район</c:v>
                </c:pt>
              </c:strCache>
            </c:strRef>
          </c:cat>
          <c:val>
            <c:numRef>
              <c:f>Лист1!$B$2:$B$11</c:f>
              <c:numCache>
                <c:formatCode>General</c:formatCode>
                <c:ptCount val="10"/>
                <c:pt idx="0">
                  <c:v>97.06</c:v>
                </c:pt>
                <c:pt idx="1">
                  <c:v>92.899999999999991</c:v>
                </c:pt>
                <c:pt idx="2">
                  <c:v>92.48</c:v>
                </c:pt>
                <c:pt idx="3">
                  <c:v>92</c:v>
                </c:pt>
                <c:pt idx="4">
                  <c:v>90.06</c:v>
                </c:pt>
                <c:pt idx="5">
                  <c:v>89.68</c:v>
                </c:pt>
                <c:pt idx="6">
                  <c:v>89.28</c:v>
                </c:pt>
                <c:pt idx="7">
                  <c:v>88.740000000000009</c:v>
                </c:pt>
                <c:pt idx="8">
                  <c:v>88.52</c:v>
                </c:pt>
                <c:pt idx="9">
                  <c:v>88.48</c:v>
                </c:pt>
              </c:numCache>
            </c:numRef>
          </c:val>
          <c:extLst>
            <c:ext xmlns:c16="http://schemas.microsoft.com/office/drawing/2014/chart" uri="{C3380CC4-5D6E-409C-BE32-E72D297353CC}">
              <c16:uniqueId val="{00000001-AD98-4E12-82D7-78453EE4B4E2}"/>
            </c:ext>
          </c:extLst>
        </c:ser>
        <c:dLbls>
          <c:showLegendKey val="0"/>
          <c:showVal val="0"/>
          <c:showCatName val="0"/>
          <c:showSerName val="0"/>
          <c:showPercent val="0"/>
          <c:showBubbleSize val="0"/>
        </c:dLbls>
        <c:gapWidth val="68"/>
        <c:axId val="125224064"/>
        <c:axId val="125225600"/>
      </c:barChart>
      <c:catAx>
        <c:axId val="125224064"/>
        <c:scaling>
          <c:orientation val="maxMin"/>
        </c:scaling>
        <c:delete val="0"/>
        <c:axPos val="l"/>
        <c:numFmt formatCode="General" sourceLinked="0"/>
        <c:majorTickMark val="out"/>
        <c:minorTickMark val="none"/>
        <c:tickLblPos val="nextTo"/>
        <c:txPr>
          <a:bodyPr/>
          <a:lstStyle/>
          <a:p>
            <a:pPr>
              <a:defRPr sz="1200" b="1"/>
            </a:pPr>
            <a:endParaRPr lang="ru-RU"/>
          </a:p>
        </c:txPr>
        <c:crossAx val="125225600"/>
        <c:crosses val="autoZero"/>
        <c:auto val="1"/>
        <c:lblAlgn val="ctr"/>
        <c:lblOffset val="100"/>
        <c:noMultiLvlLbl val="0"/>
      </c:catAx>
      <c:valAx>
        <c:axId val="125225600"/>
        <c:scaling>
          <c:orientation val="minMax"/>
          <c:max val="100"/>
          <c:min val="60"/>
        </c:scaling>
        <c:delete val="1"/>
        <c:axPos val="t"/>
        <c:numFmt formatCode="#,##0" sourceLinked="0"/>
        <c:majorTickMark val="out"/>
        <c:minorTickMark val="none"/>
        <c:tickLblPos val="nextTo"/>
        <c:crossAx val="125224064"/>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015018872786312"/>
          <c:y val="0"/>
          <c:w val="0.39535639830868469"/>
          <c:h val="0.91080812030065039"/>
        </c:manualLayout>
      </c:layout>
      <c:barChart>
        <c:barDir val="bar"/>
        <c:grouping val="clustered"/>
        <c:varyColors val="0"/>
        <c:ser>
          <c:idx val="0"/>
          <c:order val="0"/>
          <c:tx>
            <c:strRef>
              <c:f>Лист1!$B$1</c:f>
              <c:strCache>
                <c:ptCount val="1"/>
                <c:pt idx="0">
                  <c:v>Столбец1</c:v>
                </c:pt>
              </c:strCache>
            </c:strRef>
          </c:tx>
          <c:spPr>
            <a:solidFill>
              <a:srgbClr val="FF9900"/>
            </a:solidFill>
          </c:spPr>
          <c:invertIfNegative val="0"/>
          <c:dPt>
            <c:idx val="0"/>
            <c:invertIfNegative val="0"/>
            <c:bubble3D val="0"/>
            <c:extLst>
              <c:ext xmlns:c16="http://schemas.microsoft.com/office/drawing/2014/chart" uri="{C3380CC4-5D6E-409C-BE32-E72D297353CC}">
                <c16:uniqueId val="{00000000-81DF-4A8E-97C2-A41C09B7A909}"/>
              </c:ext>
            </c:extLst>
          </c:dPt>
          <c:dLbls>
            <c:numFmt formatCode="#,##0.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Лист1!$A$2:$A$12</c:f>
              <c:strCache>
                <c:ptCount val="11"/>
                <c:pt idx="0">
                  <c:v>Детский сад № 131 ОАО «РЖД», г.Екатеринбург, Железнодорожный район</c:v>
                </c:pt>
                <c:pt idx="1">
                  <c:v>Детский сад № 125 ОАО «РЖД», г.Екатеринбург, Железнодорожный район</c:v>
                </c:pt>
                <c:pt idx="2">
                  <c:v>НДОЧУ ДЦ «Гений», Город Нижний Тагил</c:v>
                </c:pt>
                <c:pt idx="3">
                  <c:v>ЧОУ «СОШ «Истоки», ГО Ревда</c:v>
                </c:pt>
                <c:pt idx="4">
                  <c:v>ЧДОУ «Сад-ясли Звездочка», г.Екатеринбург, Орджоникидзевский  район</c:v>
                </c:pt>
                <c:pt idx="5">
                  <c:v>ЧДОУ «Детство», г.Екатеринбург, Железнодорожный район</c:v>
                </c:pt>
                <c:pt idx="6">
                  <c:v>ООО ДОУ «ПДС», ГО Первоуральск</c:v>
                </c:pt>
                <c:pt idx="7">
                  <c:v>НОЧУ Общеобразовательная Школа «Чудо-Радуга», г.Екатеринбург, Верх-Исетский район</c:v>
                </c:pt>
                <c:pt idx="8">
                  <c:v>ЧДОУ «Детский сад «Чудесный остров», МО город Каменск-Уральский</c:v>
                </c:pt>
                <c:pt idx="9">
                  <c:v>ЧОУ СОШ «Индра», г.Екатеринбург, Кировский  район</c:v>
                </c:pt>
                <c:pt idx="10">
                  <c:v>Школа-Интернат № 13 ОАО «РЖД», г.Екатеринбург, Железнодорожный район</c:v>
                </c:pt>
              </c:strCache>
            </c:strRef>
          </c:cat>
          <c:val>
            <c:numRef>
              <c:f>Лист1!$B$2:$B$12</c:f>
              <c:numCache>
                <c:formatCode>General</c:formatCode>
                <c:ptCount val="11"/>
                <c:pt idx="0">
                  <c:v>82.340000000000018</c:v>
                </c:pt>
                <c:pt idx="1">
                  <c:v>82.300000000000011</c:v>
                </c:pt>
                <c:pt idx="2">
                  <c:v>82.000000000000014</c:v>
                </c:pt>
                <c:pt idx="3">
                  <c:v>81.180000000000007</c:v>
                </c:pt>
                <c:pt idx="4">
                  <c:v>81.100000000000009</c:v>
                </c:pt>
                <c:pt idx="5">
                  <c:v>80.52000000000001</c:v>
                </c:pt>
                <c:pt idx="6">
                  <c:v>80.52000000000001</c:v>
                </c:pt>
                <c:pt idx="7">
                  <c:v>79.72</c:v>
                </c:pt>
                <c:pt idx="8">
                  <c:v>77.940000000000012</c:v>
                </c:pt>
                <c:pt idx="9">
                  <c:v>77.360000000000014</c:v>
                </c:pt>
                <c:pt idx="10" formatCode="0.00">
                  <c:v>72.499999999999986</c:v>
                </c:pt>
              </c:numCache>
            </c:numRef>
          </c:val>
          <c:extLst>
            <c:ext xmlns:c16="http://schemas.microsoft.com/office/drawing/2014/chart" uri="{C3380CC4-5D6E-409C-BE32-E72D297353CC}">
              <c16:uniqueId val="{00000001-81DF-4A8E-97C2-A41C09B7A909}"/>
            </c:ext>
          </c:extLst>
        </c:ser>
        <c:dLbls>
          <c:showLegendKey val="0"/>
          <c:showVal val="0"/>
          <c:showCatName val="0"/>
          <c:showSerName val="0"/>
          <c:showPercent val="0"/>
          <c:showBubbleSize val="0"/>
        </c:dLbls>
        <c:gapWidth val="68"/>
        <c:axId val="127330560"/>
        <c:axId val="126947328"/>
      </c:barChart>
      <c:catAx>
        <c:axId val="127330560"/>
        <c:scaling>
          <c:orientation val="minMax"/>
        </c:scaling>
        <c:delete val="0"/>
        <c:axPos val="l"/>
        <c:numFmt formatCode="General" sourceLinked="0"/>
        <c:majorTickMark val="out"/>
        <c:minorTickMark val="none"/>
        <c:tickLblPos val="nextTo"/>
        <c:txPr>
          <a:bodyPr/>
          <a:lstStyle/>
          <a:p>
            <a:pPr>
              <a:defRPr sz="1200" b="1"/>
            </a:pPr>
            <a:endParaRPr lang="ru-RU"/>
          </a:p>
        </c:txPr>
        <c:crossAx val="126947328"/>
        <c:crosses val="autoZero"/>
        <c:auto val="1"/>
        <c:lblAlgn val="ctr"/>
        <c:lblOffset val="100"/>
        <c:noMultiLvlLbl val="0"/>
      </c:catAx>
      <c:valAx>
        <c:axId val="126947328"/>
        <c:scaling>
          <c:orientation val="minMax"/>
          <c:max val="85"/>
          <c:min val="60"/>
        </c:scaling>
        <c:delete val="0"/>
        <c:axPos val="b"/>
        <c:numFmt formatCode="#,##0" sourceLinked="0"/>
        <c:majorTickMark val="out"/>
        <c:minorTickMark val="none"/>
        <c:tickLblPos val="nextTo"/>
        <c:crossAx val="127330560"/>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305597623655849"/>
          <c:y val="6.9229014236513398E-2"/>
          <c:w val="0.46728214408925323"/>
          <c:h val="0.91080812030065039"/>
        </c:manualLayout>
      </c:layout>
      <c:barChart>
        <c:barDir val="bar"/>
        <c:grouping val="clustered"/>
        <c:varyColors val="0"/>
        <c:ser>
          <c:idx val="0"/>
          <c:order val="0"/>
          <c:tx>
            <c:strRef>
              <c:f>Лист1!$B$1</c:f>
              <c:strCache>
                <c:ptCount val="1"/>
                <c:pt idx="0">
                  <c:v>Столбец1</c:v>
                </c:pt>
              </c:strCache>
            </c:strRef>
          </c:tx>
          <c:spPr>
            <a:solidFill>
              <a:srgbClr val="C0504D"/>
            </a:solidFill>
          </c:spPr>
          <c:invertIfNegative val="0"/>
          <c:dPt>
            <c:idx val="0"/>
            <c:invertIfNegative val="0"/>
            <c:bubble3D val="0"/>
            <c:extLst>
              <c:ext xmlns:c16="http://schemas.microsoft.com/office/drawing/2014/chart" uri="{C3380CC4-5D6E-409C-BE32-E72D297353CC}">
                <c16:uniqueId val="{00000000-F8A8-42AB-B20E-40EC257786B7}"/>
              </c:ext>
            </c:extLst>
          </c:dPt>
          <c:dLbls>
            <c:numFmt formatCode="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Лист1!$A$2:$A$18</c:f>
              <c:strCache>
                <c:ptCount val="17"/>
                <c:pt idx="0">
                  <c:v>образоват-развиваюшие программы (недостаток, плата)</c:v>
                </c:pt>
                <c:pt idx="1">
                  <c:v>график работы</c:v>
                </c:pt>
                <c:pt idx="2">
                  <c:v>состояние, ремонт и модернизация здания в целом и отдельных его элементов</c:v>
                </c:pt>
                <c:pt idx="3">
                  <c:v>оснащение и зонирование детских площадок</c:v>
                </c:pt>
                <c:pt idx="4">
                  <c:v>проблемы питания</c:v>
                </c:pt>
                <c:pt idx="5">
                  <c:v>оснащение</c:v>
                </c:pt>
                <c:pt idx="6">
                  <c:v>узкопрофильные специалисты - логопеды, психологи</c:v>
                </c:pt>
                <c:pt idx="7">
                  <c:v>парковка</c:v>
                </c:pt>
                <c:pt idx="8">
                  <c:v>охрана, видеонаблюдение, доступ в организацию</c:v>
                </c:pt>
                <c:pt idx="9">
                  <c:v>мед. обслуживание</c:v>
                </c:pt>
                <c:pt idx="10">
                  <c:v>мебель (ремонт, замена, недостаток)</c:v>
                </c:pt>
                <c:pt idx="11">
                  <c:v>благоустройство прилегающей территории</c:v>
                </c:pt>
                <c:pt idx="12">
                  <c:v>бассейны (наличие/функционирование, плата)</c:v>
                </c:pt>
                <c:pt idx="13">
                  <c:v>туалеты (ремонт, оснащение)</c:v>
                </c:pt>
                <c:pt idx="14">
                  <c:v>качество работы персонала (доброжелательность, индивидуальный подход, невыполнение прямых обязанностей)</c:v>
                </c:pt>
                <c:pt idx="15">
                  <c:v>кадры (нехватка, текучка)</c:v>
                </c:pt>
                <c:pt idx="16">
                  <c:v>поборы</c:v>
                </c:pt>
              </c:strCache>
            </c:strRef>
          </c:cat>
          <c:val>
            <c:numRef>
              <c:f>Лист1!$B$2:$B$18</c:f>
              <c:numCache>
                <c:formatCode>0.0%</c:formatCode>
                <c:ptCount val="17"/>
                <c:pt idx="0">
                  <c:v>0.19024349144831074</c:v>
                </c:pt>
                <c:pt idx="1">
                  <c:v>0.13151908332631224</c:v>
                </c:pt>
                <c:pt idx="2">
                  <c:v>0.13104164911393826</c:v>
                </c:pt>
                <c:pt idx="3">
                  <c:v>0.13081697419046817</c:v>
                </c:pt>
                <c:pt idx="4">
                  <c:v>0.12590221023955964</c:v>
                </c:pt>
                <c:pt idx="5">
                  <c:v>0.12393630465919622</c:v>
                </c:pt>
                <c:pt idx="6">
                  <c:v>8.7595135787906869E-2</c:v>
                </c:pt>
                <c:pt idx="7">
                  <c:v>6.8160754907742857E-2</c:v>
                </c:pt>
                <c:pt idx="8">
                  <c:v>5.7516780408346672E-2</c:v>
                </c:pt>
                <c:pt idx="9">
                  <c:v>4.7546830679360802E-2</c:v>
                </c:pt>
                <c:pt idx="10">
                  <c:v>4.2744404190187324E-2</c:v>
                </c:pt>
                <c:pt idx="11">
                  <c:v>3.5049288061336253E-2</c:v>
                </c:pt>
                <c:pt idx="12">
                  <c:v>2.2130479961805262E-2</c:v>
                </c:pt>
                <c:pt idx="13">
                  <c:v>1.3059229926699806E-2</c:v>
                </c:pt>
                <c:pt idx="14">
                  <c:v>1.280647063779594E-2</c:v>
                </c:pt>
                <c:pt idx="15">
                  <c:v>1.1655011655011656E-2</c:v>
                </c:pt>
                <c:pt idx="16">
                  <c:v>9.9418653635521097E-3</c:v>
                </c:pt>
              </c:numCache>
            </c:numRef>
          </c:val>
          <c:extLst>
            <c:ext xmlns:c16="http://schemas.microsoft.com/office/drawing/2014/chart" uri="{C3380CC4-5D6E-409C-BE32-E72D297353CC}">
              <c16:uniqueId val="{00000001-F8A8-42AB-B20E-40EC257786B7}"/>
            </c:ext>
          </c:extLst>
        </c:ser>
        <c:dLbls>
          <c:showLegendKey val="0"/>
          <c:showVal val="0"/>
          <c:showCatName val="0"/>
          <c:showSerName val="0"/>
          <c:showPercent val="0"/>
          <c:showBubbleSize val="0"/>
        </c:dLbls>
        <c:gapWidth val="68"/>
        <c:axId val="124433536"/>
        <c:axId val="124435072"/>
      </c:barChart>
      <c:catAx>
        <c:axId val="124433536"/>
        <c:scaling>
          <c:orientation val="maxMin"/>
        </c:scaling>
        <c:delete val="0"/>
        <c:axPos val="l"/>
        <c:numFmt formatCode="General" sourceLinked="0"/>
        <c:majorTickMark val="out"/>
        <c:minorTickMark val="none"/>
        <c:tickLblPos val="nextTo"/>
        <c:txPr>
          <a:bodyPr/>
          <a:lstStyle/>
          <a:p>
            <a:pPr>
              <a:defRPr sz="1200" b="1"/>
            </a:pPr>
            <a:endParaRPr lang="ru-RU"/>
          </a:p>
        </c:txPr>
        <c:crossAx val="124435072"/>
        <c:crosses val="autoZero"/>
        <c:auto val="1"/>
        <c:lblAlgn val="ctr"/>
        <c:lblOffset val="100"/>
        <c:noMultiLvlLbl val="0"/>
      </c:catAx>
      <c:valAx>
        <c:axId val="124435072"/>
        <c:scaling>
          <c:orientation val="minMax"/>
          <c:max val="0.2"/>
          <c:min val="0"/>
        </c:scaling>
        <c:delete val="0"/>
        <c:axPos val="t"/>
        <c:numFmt formatCode="0%" sourceLinked="0"/>
        <c:majorTickMark val="out"/>
        <c:minorTickMark val="none"/>
        <c:tickLblPos val="nextTo"/>
        <c:crossAx val="124433536"/>
        <c:crosses val="autoZero"/>
        <c:crossBetween val="between"/>
        <c:majorUnit val="0.1"/>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646264126170119"/>
          <c:y val="8.8584198309108603E-2"/>
          <c:w val="0.47712111412352753"/>
          <c:h val="0.91410998714467617"/>
        </c:manualLayout>
      </c:layout>
      <c:barChart>
        <c:barDir val="bar"/>
        <c:grouping val="clustered"/>
        <c:varyColors val="0"/>
        <c:ser>
          <c:idx val="0"/>
          <c:order val="0"/>
          <c:tx>
            <c:strRef>
              <c:f>Лист1!$B$1</c:f>
              <c:strCache>
                <c:ptCount val="1"/>
                <c:pt idx="0">
                  <c:v>Столбец1</c:v>
                </c:pt>
              </c:strCache>
            </c:strRef>
          </c:tx>
          <c:spPr>
            <a:solidFill>
              <a:srgbClr val="9BBB59">
                <a:lumMod val="75000"/>
              </a:srgbClr>
            </a:solidFill>
          </c:spPr>
          <c:invertIfNegative val="0"/>
          <c:dPt>
            <c:idx val="0"/>
            <c:invertIfNegative val="0"/>
            <c:bubble3D val="0"/>
            <c:spPr>
              <a:solidFill>
                <a:srgbClr val="9BBB59">
                  <a:lumMod val="50000"/>
                </a:srgbClr>
              </a:solidFill>
            </c:spPr>
            <c:extLst>
              <c:ext xmlns:c16="http://schemas.microsoft.com/office/drawing/2014/chart" uri="{C3380CC4-5D6E-409C-BE32-E72D297353CC}">
                <c16:uniqueId val="{00000001-9386-481A-ADA5-0F1FD94FD108}"/>
              </c:ext>
            </c:extLst>
          </c:dPt>
          <c:dLbls>
            <c:numFmt formatCode="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В ЦЕЛОМ</c:v>
                </c:pt>
                <c:pt idx="1">
                  <c:v>НЕГОСУДАРСТВЕННЫЕ ОБРАЗОВАТЕЛЬНЫЕ УЧРЕЖДЕНИЯ</c:v>
                </c:pt>
                <c:pt idx="2">
                  <c:v>ДОШКОЛЬНЫЕ ОБРАЗОВАТЕЛЬНЫЕ УЧРЕЖДЕНИЯ г. ЕКАТЕРИНБУРГА</c:v>
                </c:pt>
                <c:pt idx="3">
                  <c:v>ДОШКОЛЬНЫЕ ОБРАЗОВАТЕЛЬНЫЕ УЧРЕЖДЕНИЯ СВЕРДЛОВСКОЙ ОБЛАСТИ </c:v>
                </c:pt>
              </c:strCache>
            </c:strRef>
          </c:cat>
          <c:val>
            <c:numRef>
              <c:f>Лист1!$B$2:$B$5</c:f>
              <c:numCache>
                <c:formatCode>0.0%</c:formatCode>
                <c:ptCount val="4"/>
                <c:pt idx="0">
                  <c:v>0.95467620780435247</c:v>
                </c:pt>
                <c:pt idx="1">
                  <c:v>0.92937123169681313</c:v>
                </c:pt>
                <c:pt idx="2">
                  <c:v>0.94163123308851948</c:v>
                </c:pt>
                <c:pt idx="3">
                  <c:v>0.96221840352157439</c:v>
                </c:pt>
              </c:numCache>
            </c:numRef>
          </c:val>
          <c:extLst>
            <c:ext xmlns:c16="http://schemas.microsoft.com/office/drawing/2014/chart" uri="{C3380CC4-5D6E-409C-BE32-E72D297353CC}">
              <c16:uniqueId val="{00000002-9386-481A-ADA5-0F1FD94FD108}"/>
            </c:ext>
          </c:extLst>
        </c:ser>
        <c:dLbls>
          <c:showLegendKey val="0"/>
          <c:showVal val="0"/>
          <c:showCatName val="0"/>
          <c:showSerName val="0"/>
          <c:showPercent val="0"/>
          <c:showBubbleSize val="0"/>
        </c:dLbls>
        <c:gapWidth val="68"/>
        <c:axId val="79819520"/>
        <c:axId val="79821056"/>
      </c:barChart>
      <c:catAx>
        <c:axId val="79819520"/>
        <c:scaling>
          <c:orientation val="maxMin"/>
        </c:scaling>
        <c:delete val="0"/>
        <c:axPos val="l"/>
        <c:numFmt formatCode="General" sourceLinked="0"/>
        <c:majorTickMark val="out"/>
        <c:minorTickMark val="none"/>
        <c:tickLblPos val="nextTo"/>
        <c:crossAx val="79821056"/>
        <c:crosses val="autoZero"/>
        <c:auto val="1"/>
        <c:lblAlgn val="ctr"/>
        <c:lblOffset val="100"/>
        <c:noMultiLvlLbl val="0"/>
      </c:catAx>
      <c:valAx>
        <c:axId val="79821056"/>
        <c:scaling>
          <c:orientation val="minMax"/>
          <c:max val="1"/>
          <c:min val="0.60000000000000009"/>
        </c:scaling>
        <c:delete val="1"/>
        <c:axPos val="t"/>
        <c:numFmt formatCode="0%" sourceLinked="0"/>
        <c:majorTickMark val="out"/>
        <c:minorTickMark val="none"/>
        <c:tickLblPos val="nextTo"/>
        <c:crossAx val="79819520"/>
        <c:crosses val="autoZero"/>
        <c:crossBetween val="between"/>
        <c:majorUnit val="0.1"/>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646264126170119"/>
          <c:y val="7.3022115189815509E-2"/>
          <c:w val="0.47712111412352753"/>
          <c:h val="0.79554436761928415"/>
        </c:manualLayout>
      </c:layout>
      <c:barChart>
        <c:barDir val="bar"/>
        <c:grouping val="stacked"/>
        <c:varyColors val="0"/>
        <c:ser>
          <c:idx val="0"/>
          <c:order val="0"/>
          <c:tx>
            <c:strRef>
              <c:f>Лист1!$B$1</c:f>
              <c:strCache>
                <c:ptCount val="1"/>
                <c:pt idx="0">
                  <c:v>информация в наличии</c:v>
                </c:pt>
              </c:strCache>
            </c:strRef>
          </c:tx>
          <c:spPr>
            <a:solidFill>
              <a:srgbClr val="9BBB59">
                <a:lumMod val="75000"/>
              </a:srgbClr>
            </a:solidFill>
          </c:spPr>
          <c:invertIfNegative val="0"/>
          <c:dPt>
            <c:idx val="0"/>
            <c:invertIfNegative val="0"/>
            <c:bubble3D val="0"/>
            <c:extLst>
              <c:ext xmlns:c16="http://schemas.microsoft.com/office/drawing/2014/chart" uri="{C3380CC4-5D6E-409C-BE32-E72D297353CC}">
                <c16:uniqueId val="{00000001-7521-4A52-8B22-28D2513A6C63}"/>
              </c:ext>
            </c:extLst>
          </c:dPt>
          <c:dLbls>
            <c:dLbl>
              <c:idx val="2"/>
              <c:layout>
                <c:manualLayout>
                  <c:x val="6.0879495390475449E-3"/>
                  <c:y val="5.9654319454701114E-2"/>
                </c:manualLayout>
              </c:layout>
              <c:numFmt formatCode="0.0%" sourceLinked="0"/>
              <c:spPr/>
              <c:txPr>
                <a:bodyPr/>
                <a:lstStyle/>
                <a:p>
                  <a:pPr>
                    <a:defRPr sz="1600" b="1">
                      <a:solidFill>
                        <a:schemeClr val="tx1"/>
                      </a:solidFill>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521-4A52-8B22-28D2513A6C63}"/>
                </c:ext>
              </c:extLst>
            </c:dLbl>
            <c:numFmt formatCode="0.0%" sourceLinked="0"/>
            <c:spPr>
              <a:noFill/>
              <a:ln>
                <a:noFill/>
              </a:ln>
              <a:effectLst/>
            </c:spPr>
            <c:txPr>
              <a:bodyPr/>
              <a:lstStyle/>
              <a:p>
                <a:pPr>
                  <a:defRPr sz="1600" b="1">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Лист1!$A$2:$A$6</c:f>
              <c:strCache>
                <c:ptCount val="5"/>
                <c:pt idx="0">
                  <c:v>Наличие на официальном сайте ДОУ раздела "Независимая оценка качества условий оказания услуг"</c:v>
                </c:pt>
                <c:pt idx="1">
                  <c:v>Наличие на официальном сайте ДОУ ссылки на bus.gov.ru с результатами НОК</c:v>
                </c:pt>
                <c:pt idx="2">
                  <c:v>Наличие на официальном сайте ДОУ в разделе "Независимая оценка качества условий оказания услуг" планов и отчетов по итогам НОК в 2019 году</c:v>
                </c:pt>
                <c:pt idx="3">
                  <c:v>Наличие на главной странице официального сайта ДОУ банера с приглашением оставить отзыв на официальном сайте bus.gov.ru</c:v>
                </c:pt>
                <c:pt idx="4">
                  <c:v>Информационно-разъяснительная работа с родительской общественностью о популяризации официального сайта bus.gov.ru</c:v>
                </c:pt>
              </c:strCache>
            </c:strRef>
          </c:cat>
          <c:val>
            <c:numRef>
              <c:f>Лист1!$B$2:$B$6</c:f>
              <c:numCache>
                <c:formatCode>0.0%</c:formatCode>
                <c:ptCount val="5"/>
                <c:pt idx="0">
                  <c:v>0.70538720538720534</c:v>
                </c:pt>
                <c:pt idx="1">
                  <c:v>0.42340067340067339</c:v>
                </c:pt>
                <c:pt idx="2">
                  <c:v>8.4175084175084174E-3</c:v>
                </c:pt>
                <c:pt idx="3">
                  <c:v>0.24242424242424243</c:v>
                </c:pt>
                <c:pt idx="4">
                  <c:v>0.94444444444444442</c:v>
                </c:pt>
              </c:numCache>
            </c:numRef>
          </c:val>
          <c:extLst>
            <c:ext xmlns:c16="http://schemas.microsoft.com/office/drawing/2014/chart" uri="{C3380CC4-5D6E-409C-BE32-E72D297353CC}">
              <c16:uniqueId val="{00000003-7521-4A52-8B22-28D2513A6C63}"/>
            </c:ext>
          </c:extLst>
        </c:ser>
        <c:ser>
          <c:idx val="1"/>
          <c:order val="1"/>
          <c:tx>
            <c:strRef>
              <c:f>Лист1!$C$1</c:f>
              <c:strCache>
                <c:ptCount val="1"/>
                <c:pt idx="0">
                  <c:v>информация отсутствует</c:v>
                </c:pt>
              </c:strCache>
            </c:strRef>
          </c:tx>
          <c:spPr>
            <a:solidFill>
              <a:srgbClr val="9BBB59">
                <a:lumMod val="40000"/>
                <a:lumOff val="60000"/>
              </a:srgbClr>
            </a:solidFill>
          </c:spPr>
          <c:invertIfNegative val="0"/>
          <c:dLbls>
            <c:dLbl>
              <c:idx val="4"/>
              <c:layout>
                <c:manualLayout>
                  <c:x val="7.6098170822831834E-3"/>
                  <c:y val="8.1690269708594473E-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521-4A52-8B22-28D2513A6C63}"/>
                </c:ext>
              </c:extLst>
            </c:dLbl>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Лист1!$A$2:$A$6</c:f>
              <c:strCache>
                <c:ptCount val="5"/>
                <c:pt idx="0">
                  <c:v>Наличие на официальном сайте ДОУ раздела "Независимая оценка качества условий оказания услуг"</c:v>
                </c:pt>
                <c:pt idx="1">
                  <c:v>Наличие на официальном сайте ДОУ ссылки на bus.gov.ru с результатами НОК</c:v>
                </c:pt>
                <c:pt idx="2">
                  <c:v>Наличие на официальном сайте ДОУ в разделе "Независимая оценка качества условий оказания услуг" планов и отчетов по итогам НОК в 2019 году</c:v>
                </c:pt>
                <c:pt idx="3">
                  <c:v>Наличие на главной странице официального сайта ДОУ банера с приглашением оставить отзыв на официальном сайте bus.gov.ru</c:v>
                </c:pt>
                <c:pt idx="4">
                  <c:v>Информационно-разъяснительная работа с родительской общественностью о популяризации официального сайта bus.gov.ru</c:v>
                </c:pt>
              </c:strCache>
            </c:strRef>
          </c:cat>
          <c:val>
            <c:numRef>
              <c:f>Лист1!$C$2:$C$6</c:f>
              <c:numCache>
                <c:formatCode>0.0%</c:formatCode>
                <c:ptCount val="5"/>
                <c:pt idx="0">
                  <c:v>0.2946127946127946</c:v>
                </c:pt>
                <c:pt idx="1">
                  <c:v>0.57659932659932656</c:v>
                </c:pt>
                <c:pt idx="2">
                  <c:v>0.99158249158249157</c:v>
                </c:pt>
                <c:pt idx="3">
                  <c:v>0.75757575757575757</c:v>
                </c:pt>
                <c:pt idx="4">
                  <c:v>5.5555555555555552E-2</c:v>
                </c:pt>
              </c:numCache>
            </c:numRef>
          </c:val>
          <c:extLst>
            <c:ext xmlns:c16="http://schemas.microsoft.com/office/drawing/2014/chart" uri="{C3380CC4-5D6E-409C-BE32-E72D297353CC}">
              <c16:uniqueId val="{00000005-7521-4A52-8B22-28D2513A6C63}"/>
            </c:ext>
          </c:extLst>
        </c:ser>
        <c:dLbls>
          <c:showLegendKey val="0"/>
          <c:showVal val="0"/>
          <c:showCatName val="0"/>
          <c:showSerName val="0"/>
          <c:showPercent val="0"/>
          <c:showBubbleSize val="0"/>
        </c:dLbls>
        <c:gapWidth val="68"/>
        <c:overlap val="100"/>
        <c:axId val="126766464"/>
        <c:axId val="126950016"/>
      </c:barChart>
      <c:catAx>
        <c:axId val="126766464"/>
        <c:scaling>
          <c:orientation val="maxMin"/>
        </c:scaling>
        <c:delete val="0"/>
        <c:axPos val="l"/>
        <c:numFmt formatCode="General" sourceLinked="0"/>
        <c:majorTickMark val="out"/>
        <c:minorTickMark val="none"/>
        <c:tickLblPos val="nextTo"/>
        <c:crossAx val="126950016"/>
        <c:crosses val="autoZero"/>
        <c:auto val="1"/>
        <c:lblAlgn val="ctr"/>
        <c:lblOffset val="100"/>
        <c:noMultiLvlLbl val="0"/>
      </c:catAx>
      <c:valAx>
        <c:axId val="126950016"/>
        <c:scaling>
          <c:orientation val="minMax"/>
          <c:max val="1"/>
          <c:min val="0"/>
        </c:scaling>
        <c:delete val="1"/>
        <c:axPos val="t"/>
        <c:numFmt formatCode="0%" sourceLinked="0"/>
        <c:majorTickMark val="out"/>
        <c:minorTickMark val="none"/>
        <c:tickLblPos val="nextTo"/>
        <c:crossAx val="126766464"/>
        <c:crosses val="autoZero"/>
        <c:crossBetween val="between"/>
        <c:majorUnit val="0.1"/>
      </c:valAx>
    </c:plotArea>
    <c:legend>
      <c:legendPos val="b"/>
      <c:layout/>
      <c:overlay val="0"/>
    </c:legend>
    <c:plotVisOnly val="1"/>
    <c:dispBlanksAs val="gap"/>
    <c:showDLblsOverMax val="0"/>
  </c:chart>
  <c:spPr>
    <a:ln>
      <a:noFill/>
    </a:ln>
  </c:spPr>
  <c:txPr>
    <a:bodyPr/>
    <a:lstStyle/>
    <a:p>
      <a:pPr>
        <a:defRPr sz="1400"/>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825885201420173"/>
          <c:y val="6.3009755943579049E-2"/>
          <c:w val="0.42709147778252948"/>
          <c:h val="0.81737624359589567"/>
        </c:manualLayout>
      </c:layout>
      <c:barChart>
        <c:barDir val="bar"/>
        <c:grouping val="stacked"/>
        <c:varyColors val="0"/>
        <c:ser>
          <c:idx val="0"/>
          <c:order val="0"/>
          <c:tx>
            <c:strRef>
              <c:f>Лист1!$B$1</c:f>
              <c:strCache>
                <c:ptCount val="1"/>
                <c:pt idx="0">
                  <c:v>низкий</c:v>
                </c:pt>
              </c:strCache>
            </c:strRef>
          </c:tx>
          <c:spPr>
            <a:solidFill>
              <a:schemeClr val="accent6">
                <a:lumMod val="75000"/>
              </a:schemeClr>
            </a:solidFill>
          </c:spPr>
          <c:invertIfNegative val="0"/>
          <c:dLbls>
            <c:dLbl>
              <c:idx val="2"/>
              <c:layout>
                <c:manualLayout>
                  <c:x val="0"/>
                  <c:y val="3.3426183844011144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80-476E-8D46-F82C6963D2E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Лист1!$B$2:$B$7</c:f>
              <c:numCache>
                <c:formatCode>0.0%</c:formatCode>
                <c:ptCount val="6"/>
                <c:pt idx="0">
                  <c:v>1.6806722689075631E-3</c:v>
                </c:pt>
                <c:pt idx="1">
                  <c:v>1.6806722689075631E-3</c:v>
                </c:pt>
                <c:pt idx="2">
                  <c:v>4.7058823529411764E-2</c:v>
                </c:pt>
                <c:pt idx="3">
                  <c:v>1.6806722689075631E-3</c:v>
                </c:pt>
                <c:pt idx="4">
                  <c:v>1.6806722689075631E-3</c:v>
                </c:pt>
                <c:pt idx="5">
                  <c:v>1.6806722689075631E-3</c:v>
                </c:pt>
              </c:numCache>
            </c:numRef>
          </c:val>
          <c:extLst>
            <c:ext xmlns:c16="http://schemas.microsoft.com/office/drawing/2014/chart" uri="{C3380CC4-5D6E-409C-BE32-E72D297353CC}">
              <c16:uniqueId val="{00000000-D732-4C80-B3FE-323DB97B57AD}"/>
            </c:ext>
          </c:extLst>
        </c:ser>
        <c:ser>
          <c:idx val="1"/>
          <c:order val="1"/>
          <c:tx>
            <c:strRef>
              <c:f>Лист1!$C$1</c:f>
              <c:strCache>
                <c:ptCount val="1"/>
                <c:pt idx="0">
                  <c:v>ниже среднего</c:v>
                </c:pt>
              </c:strCache>
            </c:strRef>
          </c:tx>
          <c:spPr>
            <a:solidFill>
              <a:srgbClr val="FF9933"/>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2880-476E-8D46-F82C6963D2EC}"/>
                </c:ext>
              </c:extLst>
            </c:dLbl>
            <c:dLbl>
              <c:idx val="1"/>
              <c:delete val="1"/>
              <c:extLst>
                <c:ext xmlns:c15="http://schemas.microsoft.com/office/drawing/2012/chart" uri="{CE6537A1-D6FC-4f65-9D91-7224C49458BB}"/>
                <c:ext xmlns:c16="http://schemas.microsoft.com/office/drawing/2014/chart" uri="{C3380CC4-5D6E-409C-BE32-E72D297353CC}">
                  <c16:uniqueId val="{00000002-2880-476E-8D46-F82C6963D2EC}"/>
                </c:ext>
              </c:extLst>
            </c:dLbl>
            <c:dLbl>
              <c:idx val="2"/>
              <c:layout>
                <c:manualLayout>
                  <c:x val="6.3872359223553256E-3"/>
                  <c:y val="3.71003974374964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80-476E-8D46-F82C6963D2EC}"/>
                </c:ext>
              </c:extLst>
            </c:dLbl>
            <c:dLbl>
              <c:idx val="3"/>
              <c:delete val="1"/>
              <c:extLst>
                <c:ext xmlns:c15="http://schemas.microsoft.com/office/drawing/2012/chart" uri="{CE6537A1-D6FC-4f65-9D91-7224C49458BB}"/>
                <c:ext xmlns:c16="http://schemas.microsoft.com/office/drawing/2014/chart" uri="{C3380CC4-5D6E-409C-BE32-E72D297353CC}">
                  <c16:uniqueId val="{00000004-2880-476E-8D46-F82C6963D2EC}"/>
                </c:ext>
              </c:extLst>
            </c:dLbl>
            <c:dLbl>
              <c:idx val="4"/>
              <c:delete val="1"/>
              <c:extLst>
                <c:ext xmlns:c15="http://schemas.microsoft.com/office/drawing/2012/chart" uri="{CE6537A1-D6FC-4f65-9D91-7224C49458BB}"/>
                <c:ext xmlns:c16="http://schemas.microsoft.com/office/drawing/2014/chart" uri="{C3380CC4-5D6E-409C-BE32-E72D297353CC}">
                  <c16:uniqueId val="{00000005-2880-476E-8D46-F82C6963D2EC}"/>
                </c:ext>
              </c:extLst>
            </c:dLbl>
            <c:dLbl>
              <c:idx val="5"/>
              <c:delete val="1"/>
              <c:extLst>
                <c:ext xmlns:c15="http://schemas.microsoft.com/office/drawing/2012/chart" uri="{CE6537A1-D6FC-4f65-9D91-7224C49458BB}"/>
                <c:ext xmlns:c16="http://schemas.microsoft.com/office/drawing/2014/chart" uri="{C3380CC4-5D6E-409C-BE32-E72D297353CC}">
                  <c16:uniqueId val="{00000006-2880-476E-8D46-F82C6963D2E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Лист1!$C$2:$C$7</c:f>
              <c:numCache>
                <c:formatCode>0.0%</c:formatCode>
                <c:ptCount val="6"/>
                <c:pt idx="1">
                  <c:v>8.4033613445378156E-4</c:v>
                </c:pt>
                <c:pt idx="2">
                  <c:v>0.2638655462184874</c:v>
                </c:pt>
              </c:numCache>
            </c:numRef>
          </c:val>
          <c:extLst>
            <c:ext xmlns:c16="http://schemas.microsoft.com/office/drawing/2014/chart" uri="{C3380CC4-5D6E-409C-BE32-E72D297353CC}">
              <c16:uniqueId val="{00000001-D732-4C80-B3FE-323DB97B57AD}"/>
            </c:ext>
          </c:extLst>
        </c:ser>
        <c:ser>
          <c:idx val="2"/>
          <c:order val="2"/>
          <c:tx>
            <c:strRef>
              <c:f>Лист1!$D$1</c:f>
              <c:strCache>
                <c:ptCount val="1"/>
                <c:pt idx="0">
                  <c:v>средний</c:v>
                </c:pt>
              </c:strCache>
            </c:strRef>
          </c:tx>
          <c:spPr>
            <a:solidFill>
              <a:srgbClr val="FFFFCC"/>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2880-476E-8D46-F82C6963D2EC}"/>
                </c:ext>
              </c:extLst>
            </c:dLbl>
            <c:dLbl>
              <c:idx val="1"/>
              <c:layout>
                <c:manualLayout>
                  <c:x val="-4.2598509052183568E-3"/>
                  <c:y val="3.7140204271123523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880-476E-8D46-F82C6963D2EC}"/>
                </c:ext>
              </c:extLst>
            </c:dLbl>
            <c:dLbl>
              <c:idx val="3"/>
              <c:delete val="1"/>
              <c:extLst>
                <c:ext xmlns:c15="http://schemas.microsoft.com/office/drawing/2012/chart" uri="{CE6537A1-D6FC-4f65-9D91-7224C49458BB}"/>
                <c:ext xmlns:c16="http://schemas.microsoft.com/office/drawing/2014/chart" uri="{C3380CC4-5D6E-409C-BE32-E72D297353CC}">
                  <c16:uniqueId val="{00000009-2880-476E-8D46-F82C6963D2EC}"/>
                </c:ext>
              </c:extLst>
            </c:dLbl>
            <c:dLbl>
              <c:idx val="4"/>
              <c:delete val="1"/>
              <c:extLst>
                <c:ext xmlns:c15="http://schemas.microsoft.com/office/drawing/2012/chart" uri="{CE6537A1-D6FC-4f65-9D91-7224C49458BB}"/>
                <c:ext xmlns:c16="http://schemas.microsoft.com/office/drawing/2014/chart" uri="{C3380CC4-5D6E-409C-BE32-E72D297353CC}">
                  <c16:uniqueId val="{0000000A-2880-476E-8D46-F82C6963D2EC}"/>
                </c:ext>
              </c:extLst>
            </c:dLbl>
            <c:dLbl>
              <c:idx val="5"/>
              <c:delete val="1"/>
              <c:extLst>
                <c:ext xmlns:c15="http://schemas.microsoft.com/office/drawing/2012/chart" uri="{CE6537A1-D6FC-4f65-9D91-7224C49458BB}"/>
                <c:ext xmlns:c16="http://schemas.microsoft.com/office/drawing/2014/chart" uri="{C3380CC4-5D6E-409C-BE32-E72D297353CC}">
                  <c16:uniqueId val="{0000000B-2880-476E-8D46-F82C6963D2E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Лист1!$D$2:$D$7</c:f>
              <c:numCache>
                <c:formatCode>0.0%</c:formatCode>
                <c:ptCount val="6"/>
                <c:pt idx="0">
                  <c:v>5.0420168067226894E-3</c:v>
                </c:pt>
                <c:pt idx="1">
                  <c:v>2.3529411764705882E-2</c:v>
                </c:pt>
                <c:pt idx="2">
                  <c:v>0.4899159663865546</c:v>
                </c:pt>
              </c:numCache>
            </c:numRef>
          </c:val>
          <c:extLst>
            <c:ext xmlns:c16="http://schemas.microsoft.com/office/drawing/2014/chart" uri="{C3380CC4-5D6E-409C-BE32-E72D297353CC}">
              <c16:uniqueId val="{0000000C-2880-476E-8D46-F82C6963D2EC}"/>
            </c:ext>
          </c:extLst>
        </c:ser>
        <c:ser>
          <c:idx val="3"/>
          <c:order val="3"/>
          <c:tx>
            <c:strRef>
              <c:f>Лист1!$E$1</c:f>
              <c:strCache>
                <c:ptCount val="1"/>
                <c:pt idx="0">
                  <c:v>выше среднего</c:v>
                </c:pt>
              </c:strCache>
            </c:strRef>
          </c:tx>
          <c:spPr>
            <a:solidFill>
              <a:schemeClr val="accent3">
                <a:lumMod val="60000"/>
                <a:lumOff val="40000"/>
              </a:schemeClr>
            </a:solidFill>
          </c:spPr>
          <c:invertIfNegative val="0"/>
          <c:dLbls>
            <c:dLbl>
              <c:idx val="0"/>
              <c:layout>
                <c:manualLayout>
                  <c:x val="0"/>
                  <c:y val="4.828226555246054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880-476E-8D46-F82C6963D2EC}"/>
                </c:ext>
              </c:extLst>
            </c:dLbl>
            <c:dLbl>
              <c:idx val="3"/>
              <c:layout>
                <c:manualLayout>
                  <c:x val="-2.1299254526091979E-3"/>
                  <c:y val="3.3426183844011075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880-476E-8D46-F82C6963D2EC}"/>
                </c:ext>
              </c:extLst>
            </c:dLbl>
            <c:dLbl>
              <c:idx val="4"/>
              <c:delete val="1"/>
              <c:extLst>
                <c:ext xmlns:c15="http://schemas.microsoft.com/office/drawing/2012/chart" uri="{CE6537A1-D6FC-4f65-9D91-7224C49458BB}"/>
                <c:ext xmlns:c16="http://schemas.microsoft.com/office/drawing/2014/chart" uri="{C3380CC4-5D6E-409C-BE32-E72D297353CC}">
                  <c16:uniqueId val="{0000000F-2880-476E-8D46-F82C6963D2EC}"/>
                </c:ext>
              </c:extLst>
            </c:dLbl>
            <c:dLbl>
              <c:idx val="5"/>
              <c:layout>
                <c:manualLayout>
                  <c:x val="6.3936784140858271E-3"/>
                  <c:y val="3.71263036734054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880-476E-8D46-F82C6963D2E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Лист1!$E$2:$E$7</c:f>
              <c:numCache>
                <c:formatCode>0.0%</c:formatCode>
                <c:ptCount val="6"/>
                <c:pt idx="0">
                  <c:v>2.4369747899159664E-2</c:v>
                </c:pt>
                <c:pt idx="1">
                  <c:v>0.25462184873949578</c:v>
                </c:pt>
                <c:pt idx="2">
                  <c:v>0.16806722689075632</c:v>
                </c:pt>
                <c:pt idx="3">
                  <c:v>2.5210084033613447E-3</c:v>
                </c:pt>
                <c:pt idx="4">
                  <c:v>5.0420168067226894E-3</c:v>
                </c:pt>
                <c:pt idx="5">
                  <c:v>0.25546218487394956</c:v>
                </c:pt>
              </c:numCache>
            </c:numRef>
          </c:val>
          <c:extLst>
            <c:ext xmlns:c16="http://schemas.microsoft.com/office/drawing/2014/chart" uri="{C3380CC4-5D6E-409C-BE32-E72D297353CC}">
              <c16:uniqueId val="{00000011-2880-476E-8D46-F82C6963D2EC}"/>
            </c:ext>
          </c:extLst>
        </c:ser>
        <c:ser>
          <c:idx val="4"/>
          <c:order val="4"/>
          <c:tx>
            <c:strRef>
              <c:f>Лист1!$F$1</c:f>
              <c:strCache>
                <c:ptCount val="1"/>
                <c:pt idx="0">
                  <c:v>высокий</c:v>
                </c:pt>
              </c:strCache>
            </c:strRef>
          </c:tx>
          <c:spPr>
            <a:solidFill>
              <a:schemeClr val="accent3">
                <a:lumMod val="75000"/>
              </a:schemeClr>
            </a:solidFill>
            <a:ln>
              <a:noFill/>
            </a:ln>
          </c:spPr>
          <c:invertIfNegative val="0"/>
          <c:dLbls>
            <c:dLbl>
              <c:idx val="2"/>
              <c:layout>
                <c:manualLayout>
                  <c:x val="6.3897763578274758E-3"/>
                  <c:y val="4.456824512534819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880-476E-8D46-F82C6963D2EC}"/>
                </c:ext>
              </c:extLst>
            </c:dLbl>
            <c:spPr>
              <a:noFill/>
              <a:ln>
                <a:noFill/>
              </a:ln>
              <a:effectLst/>
            </c:spPr>
            <c:txPr>
              <a:bodyPr/>
              <a:lstStyle/>
              <a:p>
                <a:pPr>
                  <a:defRPr>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Лист1!$F$2:$F$7</c:f>
              <c:numCache>
                <c:formatCode>0.0%</c:formatCode>
                <c:ptCount val="6"/>
                <c:pt idx="0">
                  <c:v>0.96890756302521008</c:v>
                </c:pt>
                <c:pt idx="1">
                  <c:v>0.71932773109243697</c:v>
                </c:pt>
                <c:pt idx="2">
                  <c:v>3.1092436974789917E-2</c:v>
                </c:pt>
                <c:pt idx="3">
                  <c:v>0.99579831932773111</c:v>
                </c:pt>
                <c:pt idx="4">
                  <c:v>0.99327731092436977</c:v>
                </c:pt>
                <c:pt idx="5">
                  <c:v>0.74285714285714288</c:v>
                </c:pt>
              </c:numCache>
            </c:numRef>
          </c:val>
          <c:extLst>
            <c:ext xmlns:c16="http://schemas.microsoft.com/office/drawing/2014/chart" uri="{C3380CC4-5D6E-409C-BE32-E72D297353CC}">
              <c16:uniqueId val="{00000013-2880-476E-8D46-F82C6963D2EC}"/>
            </c:ext>
          </c:extLst>
        </c:ser>
        <c:dLbls>
          <c:showLegendKey val="0"/>
          <c:showVal val="0"/>
          <c:showCatName val="0"/>
          <c:showSerName val="0"/>
          <c:showPercent val="0"/>
          <c:showBubbleSize val="0"/>
        </c:dLbls>
        <c:gapWidth val="96"/>
        <c:overlap val="100"/>
        <c:axId val="117357184"/>
        <c:axId val="117371264"/>
      </c:barChart>
      <c:catAx>
        <c:axId val="117357184"/>
        <c:scaling>
          <c:orientation val="maxMin"/>
        </c:scaling>
        <c:delete val="0"/>
        <c:axPos val="l"/>
        <c:numFmt formatCode="General" sourceLinked="0"/>
        <c:majorTickMark val="out"/>
        <c:minorTickMark val="none"/>
        <c:tickLblPos val="nextTo"/>
        <c:txPr>
          <a:bodyPr/>
          <a:lstStyle/>
          <a:p>
            <a:pPr>
              <a:defRPr sz="1200"/>
            </a:pPr>
            <a:endParaRPr lang="ru-RU"/>
          </a:p>
        </c:txPr>
        <c:crossAx val="117371264"/>
        <c:crosses val="autoZero"/>
        <c:auto val="1"/>
        <c:lblAlgn val="ctr"/>
        <c:lblOffset val="100"/>
        <c:noMultiLvlLbl val="0"/>
      </c:catAx>
      <c:valAx>
        <c:axId val="117371264"/>
        <c:scaling>
          <c:orientation val="minMax"/>
          <c:max val="1"/>
          <c:min val="0"/>
        </c:scaling>
        <c:delete val="0"/>
        <c:axPos val="b"/>
        <c:numFmt formatCode="0%" sourceLinked="0"/>
        <c:majorTickMark val="out"/>
        <c:minorTickMark val="none"/>
        <c:tickLblPos val="nextTo"/>
        <c:txPr>
          <a:bodyPr/>
          <a:lstStyle/>
          <a:p>
            <a:pPr>
              <a:defRPr sz="900"/>
            </a:pPr>
            <a:endParaRPr lang="ru-RU"/>
          </a:p>
        </c:txPr>
        <c:crossAx val="117357184"/>
        <c:crosses val="max"/>
        <c:crossBetween val="between"/>
        <c:majorUnit val="0.2"/>
      </c:valAx>
      <c:spPr>
        <a:ln>
          <a:noFill/>
        </a:ln>
      </c:spPr>
    </c:plotArea>
    <c:legend>
      <c:legendPos val="r"/>
      <c:layout>
        <c:manualLayout>
          <c:xMode val="edge"/>
          <c:yMode val="edge"/>
          <c:x val="0.80508544119149972"/>
          <c:y val="0.37392950810699666"/>
          <c:w val="0.17468375227268346"/>
          <c:h val="0.33538881958405614"/>
        </c:manualLayout>
      </c:layout>
      <c:overlay val="0"/>
      <c:txPr>
        <a:bodyPr/>
        <a:lstStyle/>
        <a:p>
          <a:pPr>
            <a:defRPr sz="1200"/>
          </a:pPr>
          <a:endParaRPr lang="ru-RU"/>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5812271369825"/>
          <c:y val="4.5367435204679035E-2"/>
          <c:w val="0.43379290680240423"/>
          <c:h val="0.91080812030065039"/>
        </c:manualLayout>
      </c:layout>
      <c:barChart>
        <c:barDir val="bar"/>
        <c:grouping val="clustered"/>
        <c:varyColors val="0"/>
        <c:ser>
          <c:idx val="0"/>
          <c:order val="0"/>
          <c:tx>
            <c:strRef>
              <c:f>Лист1!$B$1</c:f>
              <c:strCache>
                <c:ptCount val="1"/>
                <c:pt idx="0">
                  <c:v>Столбец1</c:v>
                </c:pt>
              </c:strCache>
            </c:strRef>
          </c:tx>
          <c:spPr>
            <a:solidFill>
              <a:srgbClr val="BBE0E3">
                <a:lumMod val="50000"/>
              </a:srgbClr>
            </a:solidFill>
          </c:spPr>
          <c:invertIfNegative val="0"/>
          <c:dPt>
            <c:idx val="0"/>
            <c:invertIfNegative val="0"/>
            <c:bubble3D val="0"/>
            <c:extLst>
              <c:ext xmlns:c16="http://schemas.microsoft.com/office/drawing/2014/chart" uri="{C3380CC4-5D6E-409C-BE32-E72D297353CC}">
                <c16:uniqueId val="{00000000-152C-4DDB-ABED-87DA290D43C0}"/>
              </c:ext>
            </c:extLst>
          </c:dPt>
          <c:dLbls>
            <c:numFmt formatCode="#,##0.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Лист1!$A$2:$A$12</c:f>
              <c:strCache>
                <c:ptCount val="11"/>
                <c:pt idx="0">
                  <c:v>МБДОУ № 2, ГО Карпинск</c:v>
                </c:pt>
                <c:pt idx="1">
                  <c:v>МАДОУ д/с «Детство», Город Нижний Тагил</c:v>
                </c:pt>
                <c:pt idx="2">
                  <c:v>МАДОУ детский сад «Маячок», Город Нижний Тагил</c:v>
                </c:pt>
                <c:pt idx="3">
                  <c:v>МАДОУ № 30, Североуральский ГО</c:v>
                </c:pt>
                <c:pt idx="4">
                  <c:v>МКДОУ № 1, Бисертский ГО</c:v>
                </c:pt>
                <c:pt idx="5">
                  <c:v>МАДОУ «Детский сад «Капелька», Артинский ГО</c:v>
                </c:pt>
                <c:pt idx="6">
                  <c:v>МБДОУ-детский сад № 41, г.Екатеринбург, Кировский  район</c:v>
                </c:pt>
                <c:pt idx="7">
                  <c:v>МАДОУ № 410, г.Екатеринбург, Чкаловский  район</c:v>
                </c:pt>
                <c:pt idx="8">
                  <c:v>ДОЧУ «ЦРР «Дошколенок», г.Екатеринбург, Октябрьский  район</c:v>
                </c:pt>
                <c:pt idx="9">
                  <c:v>МАДОУ № 2, ГО Сухой Лог</c:v>
                </c:pt>
                <c:pt idx="10">
                  <c:v>МАДОУ «Детский сад № 2 «Ёлочка», Верхнесалдинский  ГО</c:v>
                </c:pt>
              </c:strCache>
            </c:strRef>
          </c:cat>
          <c:val>
            <c:numRef>
              <c:f>Лист1!$B$2:$B$12</c:f>
              <c:numCache>
                <c:formatCode>General</c:formatCode>
                <c:ptCount val="11"/>
                <c:pt idx="0">
                  <c:v>99.360000000000014</c:v>
                </c:pt>
                <c:pt idx="1">
                  <c:v>98.54</c:v>
                </c:pt>
                <c:pt idx="2">
                  <c:v>98</c:v>
                </c:pt>
                <c:pt idx="3">
                  <c:v>98</c:v>
                </c:pt>
                <c:pt idx="4">
                  <c:v>97.940000000000012</c:v>
                </c:pt>
                <c:pt idx="5">
                  <c:v>97.720000000000013</c:v>
                </c:pt>
                <c:pt idx="6">
                  <c:v>97.52000000000001</c:v>
                </c:pt>
                <c:pt idx="7">
                  <c:v>97.160000000000011</c:v>
                </c:pt>
                <c:pt idx="8">
                  <c:v>97.06</c:v>
                </c:pt>
                <c:pt idx="9">
                  <c:v>96.58</c:v>
                </c:pt>
                <c:pt idx="10" formatCode="0.00">
                  <c:v>96.300000000000011</c:v>
                </c:pt>
              </c:numCache>
            </c:numRef>
          </c:val>
          <c:extLst>
            <c:ext xmlns:c16="http://schemas.microsoft.com/office/drawing/2014/chart" uri="{C3380CC4-5D6E-409C-BE32-E72D297353CC}">
              <c16:uniqueId val="{00000001-152C-4DDB-ABED-87DA290D43C0}"/>
            </c:ext>
          </c:extLst>
        </c:ser>
        <c:dLbls>
          <c:showLegendKey val="0"/>
          <c:showVal val="0"/>
          <c:showCatName val="0"/>
          <c:showSerName val="0"/>
          <c:showPercent val="0"/>
          <c:showBubbleSize val="0"/>
        </c:dLbls>
        <c:gapWidth val="68"/>
        <c:axId val="124241792"/>
        <c:axId val="124243328"/>
      </c:barChart>
      <c:catAx>
        <c:axId val="124241792"/>
        <c:scaling>
          <c:orientation val="maxMin"/>
        </c:scaling>
        <c:delete val="0"/>
        <c:axPos val="l"/>
        <c:numFmt formatCode="General" sourceLinked="0"/>
        <c:majorTickMark val="out"/>
        <c:minorTickMark val="none"/>
        <c:tickLblPos val="nextTo"/>
        <c:txPr>
          <a:bodyPr/>
          <a:lstStyle/>
          <a:p>
            <a:pPr>
              <a:defRPr sz="1200" b="1"/>
            </a:pPr>
            <a:endParaRPr lang="ru-RU"/>
          </a:p>
        </c:txPr>
        <c:crossAx val="124243328"/>
        <c:crosses val="autoZero"/>
        <c:auto val="1"/>
        <c:lblAlgn val="ctr"/>
        <c:lblOffset val="100"/>
        <c:noMultiLvlLbl val="0"/>
      </c:catAx>
      <c:valAx>
        <c:axId val="124243328"/>
        <c:scaling>
          <c:orientation val="minMax"/>
          <c:max val="100"/>
          <c:min val="60"/>
        </c:scaling>
        <c:delete val="1"/>
        <c:axPos val="t"/>
        <c:numFmt formatCode="#,##0" sourceLinked="0"/>
        <c:majorTickMark val="out"/>
        <c:minorTickMark val="none"/>
        <c:tickLblPos val="nextTo"/>
        <c:crossAx val="124241792"/>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601862631509661"/>
          <c:y val="4.5367435204679035E-2"/>
          <c:w val="0.39535639830868469"/>
          <c:h val="0.91080812030065039"/>
        </c:manualLayout>
      </c:layout>
      <c:barChart>
        <c:barDir val="bar"/>
        <c:grouping val="clustered"/>
        <c:varyColors val="0"/>
        <c:ser>
          <c:idx val="0"/>
          <c:order val="0"/>
          <c:tx>
            <c:strRef>
              <c:f>Лист1!$B$1</c:f>
              <c:strCache>
                <c:ptCount val="1"/>
                <c:pt idx="0">
                  <c:v>Столбец1</c:v>
                </c:pt>
              </c:strCache>
            </c:strRef>
          </c:tx>
          <c:spPr>
            <a:solidFill>
              <a:srgbClr val="FF9900"/>
            </a:solidFill>
          </c:spPr>
          <c:invertIfNegative val="0"/>
          <c:dPt>
            <c:idx val="0"/>
            <c:invertIfNegative val="0"/>
            <c:bubble3D val="0"/>
            <c:extLst>
              <c:ext xmlns:c16="http://schemas.microsoft.com/office/drawing/2014/chart" uri="{C3380CC4-5D6E-409C-BE32-E72D297353CC}">
                <c16:uniqueId val="{00000000-3E2F-4194-9EC6-E78CB8792964}"/>
              </c:ext>
            </c:extLst>
          </c:dPt>
          <c:dLbls>
            <c:numFmt formatCode="#,##0.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Лист1!$A$2:$A$11</c:f>
              <c:strCache>
                <c:ptCount val="10"/>
                <c:pt idx="0">
                  <c:v>МКДОУ Гилевский детский сад № 34, Тугулымский ГО</c:v>
                </c:pt>
                <c:pt idx="1">
                  <c:v>МБДОУ – детский сад комбинированного вида № 572, г.Екатеринбург, Чкаловский  район</c:v>
                </c:pt>
                <c:pt idx="2">
                  <c:v>МБДОУ № 40, Артёмовский ГО</c:v>
                </c:pt>
                <c:pt idx="3">
                  <c:v>МКДОУ Луговской детский сад № 32 «Ивушка», Тугулымский ГО</c:v>
                </c:pt>
                <c:pt idx="4">
                  <c:v>МБДОУ ЦРР - д/сад № 35, ГО Верхняя Тура</c:v>
                </c:pt>
                <c:pt idx="5">
                  <c:v>МБДОУ детский сад № 10 «Ромашка», Белоярский ГО</c:v>
                </c:pt>
                <c:pt idx="6">
                  <c:v>МКДОУ «Детский сад № 2», Режевской ГО</c:v>
                </c:pt>
                <c:pt idx="7">
                  <c:v>МАДОУ детский сад 7, ГО Красноуфимск</c:v>
                </c:pt>
                <c:pt idx="8">
                  <c:v>МКДОУ «Детский сад № 27 «Журавушка», Талицкий ГО</c:v>
                </c:pt>
                <c:pt idx="9">
                  <c:v>МБДОУ- детский сад № 489, г.Екатеринбург, Чкаловский  район</c:v>
                </c:pt>
              </c:strCache>
            </c:strRef>
          </c:cat>
          <c:val>
            <c:numRef>
              <c:f>Лист1!$B$2:$B$11</c:f>
              <c:numCache>
                <c:formatCode>General</c:formatCode>
                <c:ptCount val="10"/>
                <c:pt idx="0">
                  <c:v>63.32</c:v>
                </c:pt>
                <c:pt idx="1">
                  <c:v>64.7</c:v>
                </c:pt>
                <c:pt idx="2">
                  <c:v>64.86</c:v>
                </c:pt>
                <c:pt idx="3">
                  <c:v>65.239999999999995</c:v>
                </c:pt>
                <c:pt idx="4">
                  <c:v>66.959999999999994</c:v>
                </c:pt>
                <c:pt idx="5">
                  <c:v>67.64</c:v>
                </c:pt>
                <c:pt idx="6">
                  <c:v>68.08</c:v>
                </c:pt>
                <c:pt idx="7">
                  <c:v>68.400000000000006</c:v>
                </c:pt>
                <c:pt idx="8">
                  <c:v>69.239999999999995</c:v>
                </c:pt>
                <c:pt idx="9">
                  <c:v>69.42</c:v>
                </c:pt>
              </c:numCache>
            </c:numRef>
          </c:val>
          <c:extLst>
            <c:ext xmlns:c16="http://schemas.microsoft.com/office/drawing/2014/chart" uri="{C3380CC4-5D6E-409C-BE32-E72D297353CC}">
              <c16:uniqueId val="{00000001-3E2F-4194-9EC6-E78CB8792964}"/>
            </c:ext>
          </c:extLst>
        </c:ser>
        <c:dLbls>
          <c:showLegendKey val="0"/>
          <c:showVal val="0"/>
          <c:showCatName val="0"/>
          <c:showSerName val="0"/>
          <c:showPercent val="0"/>
          <c:showBubbleSize val="0"/>
        </c:dLbls>
        <c:gapWidth val="68"/>
        <c:axId val="124101760"/>
        <c:axId val="124103680"/>
      </c:barChart>
      <c:catAx>
        <c:axId val="124101760"/>
        <c:scaling>
          <c:orientation val="maxMin"/>
        </c:scaling>
        <c:delete val="0"/>
        <c:axPos val="l"/>
        <c:numFmt formatCode="General" sourceLinked="0"/>
        <c:majorTickMark val="out"/>
        <c:minorTickMark val="none"/>
        <c:tickLblPos val="nextTo"/>
        <c:txPr>
          <a:bodyPr/>
          <a:lstStyle/>
          <a:p>
            <a:pPr>
              <a:defRPr sz="1200" b="1"/>
            </a:pPr>
            <a:endParaRPr lang="ru-RU"/>
          </a:p>
        </c:txPr>
        <c:crossAx val="124103680"/>
        <c:crosses val="autoZero"/>
        <c:auto val="1"/>
        <c:lblAlgn val="ctr"/>
        <c:lblOffset val="100"/>
        <c:noMultiLvlLbl val="0"/>
      </c:catAx>
      <c:valAx>
        <c:axId val="124103680"/>
        <c:scaling>
          <c:orientation val="minMax"/>
          <c:max val="75"/>
          <c:min val="60"/>
        </c:scaling>
        <c:delete val="1"/>
        <c:axPos val="t"/>
        <c:numFmt formatCode="#,##0" sourceLinked="0"/>
        <c:majorTickMark val="out"/>
        <c:minorTickMark val="none"/>
        <c:tickLblPos val="nextTo"/>
        <c:crossAx val="124101760"/>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25885201420173"/>
          <c:y val="5.7374928560883678E-2"/>
          <c:w val="0.42709147778252948"/>
          <c:h val="0.82301106922614808"/>
        </c:manualLayout>
      </c:layout>
      <c:barChart>
        <c:barDir val="bar"/>
        <c:grouping val="stacked"/>
        <c:varyColors val="0"/>
        <c:ser>
          <c:idx val="0"/>
          <c:order val="0"/>
          <c:tx>
            <c:strRef>
              <c:f>Лист1!$B$1</c:f>
              <c:strCache>
                <c:ptCount val="1"/>
                <c:pt idx="0">
                  <c:v>низкий</c:v>
                </c:pt>
              </c:strCache>
            </c:strRef>
          </c:tx>
          <c:spPr>
            <a:solidFill>
              <a:schemeClr val="accent6">
                <a:lumMod val="75000"/>
              </a:schemeClr>
            </a:solidFill>
          </c:spPr>
          <c:invertIfNegative val="0"/>
          <c:dLbls>
            <c:dLbl>
              <c:idx val="2"/>
              <c:layout>
                <c:manualLayout>
                  <c:x val="-4.2571675345693611E-3"/>
                  <c:y val="4.4568537567901502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49D-490B-B3BE-ACC73FAE1CB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Лист1!$B$2:$B$7</c:f>
              <c:numCache>
                <c:formatCode>0.0%</c:formatCode>
                <c:ptCount val="6"/>
                <c:pt idx="0">
                  <c:v>5.7471264367816091E-3</c:v>
                </c:pt>
                <c:pt idx="1">
                  <c:v>5.7471264367816091E-3</c:v>
                </c:pt>
                <c:pt idx="2">
                  <c:v>1.7241379310344827E-2</c:v>
                </c:pt>
                <c:pt idx="3">
                  <c:v>5.7471264367816091E-3</c:v>
                </c:pt>
                <c:pt idx="4">
                  <c:v>5.7471264367816091E-3</c:v>
                </c:pt>
                <c:pt idx="5">
                  <c:v>5.7471264367816091E-3</c:v>
                </c:pt>
              </c:numCache>
            </c:numRef>
          </c:val>
          <c:extLst>
            <c:ext xmlns:c16="http://schemas.microsoft.com/office/drawing/2014/chart" uri="{C3380CC4-5D6E-409C-BE32-E72D297353CC}">
              <c16:uniqueId val="{00000000-D732-4C80-B3FE-323DB97B57AD}"/>
            </c:ext>
          </c:extLst>
        </c:ser>
        <c:ser>
          <c:idx val="1"/>
          <c:order val="1"/>
          <c:tx>
            <c:strRef>
              <c:f>Лист1!$C$1</c:f>
              <c:strCache>
                <c:ptCount val="1"/>
                <c:pt idx="0">
                  <c:v>ниже среднего</c:v>
                </c:pt>
              </c:strCache>
            </c:strRef>
          </c:tx>
          <c:spPr>
            <a:solidFill>
              <a:srgbClr val="FF9933"/>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549D-490B-B3BE-ACC73FAE1CB3}"/>
                </c:ext>
              </c:extLst>
            </c:dLbl>
            <c:dLbl>
              <c:idx val="1"/>
              <c:delete val="1"/>
              <c:extLst>
                <c:ext xmlns:c15="http://schemas.microsoft.com/office/drawing/2012/chart" uri="{CE6537A1-D6FC-4f65-9D91-7224C49458BB}"/>
                <c:ext xmlns:c16="http://schemas.microsoft.com/office/drawing/2014/chart" uri="{C3380CC4-5D6E-409C-BE32-E72D297353CC}">
                  <c16:uniqueId val="{00000002-549D-490B-B3BE-ACC73FAE1CB3}"/>
                </c:ext>
              </c:extLst>
            </c:dLbl>
            <c:dLbl>
              <c:idx val="3"/>
              <c:delete val="1"/>
              <c:extLst>
                <c:ext xmlns:c15="http://schemas.microsoft.com/office/drawing/2012/chart" uri="{CE6537A1-D6FC-4f65-9D91-7224C49458BB}"/>
                <c:ext xmlns:c16="http://schemas.microsoft.com/office/drawing/2014/chart" uri="{C3380CC4-5D6E-409C-BE32-E72D297353CC}">
                  <c16:uniqueId val="{00000003-549D-490B-B3BE-ACC73FAE1CB3}"/>
                </c:ext>
              </c:extLst>
            </c:dLbl>
            <c:dLbl>
              <c:idx val="4"/>
              <c:delete val="1"/>
              <c:extLst>
                <c:ext xmlns:c15="http://schemas.microsoft.com/office/drawing/2012/chart" uri="{CE6537A1-D6FC-4f65-9D91-7224C49458BB}"/>
                <c:ext xmlns:c16="http://schemas.microsoft.com/office/drawing/2014/chart" uri="{C3380CC4-5D6E-409C-BE32-E72D297353CC}">
                  <c16:uniqueId val="{00000004-549D-490B-B3BE-ACC73FAE1CB3}"/>
                </c:ext>
              </c:extLst>
            </c:dLbl>
            <c:dLbl>
              <c:idx val="5"/>
              <c:delete val="1"/>
              <c:extLst>
                <c:ext xmlns:c15="http://schemas.microsoft.com/office/drawing/2012/chart" uri="{CE6537A1-D6FC-4f65-9D91-7224C49458BB}"/>
                <c:ext xmlns:c16="http://schemas.microsoft.com/office/drawing/2014/chart" uri="{C3380CC4-5D6E-409C-BE32-E72D297353CC}">
                  <c16:uniqueId val="{00000005-549D-490B-B3BE-ACC73FAE1CB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Лист1!$C$2:$C$7</c:f>
              <c:numCache>
                <c:formatCode>0.0%</c:formatCode>
                <c:ptCount val="6"/>
                <c:pt idx="1">
                  <c:v>2.8735632183908046E-3</c:v>
                </c:pt>
                <c:pt idx="2">
                  <c:v>0.19540229885057472</c:v>
                </c:pt>
              </c:numCache>
            </c:numRef>
          </c:val>
          <c:extLst>
            <c:ext xmlns:c16="http://schemas.microsoft.com/office/drawing/2014/chart" uri="{C3380CC4-5D6E-409C-BE32-E72D297353CC}">
              <c16:uniqueId val="{00000001-D732-4C80-B3FE-323DB97B57AD}"/>
            </c:ext>
          </c:extLst>
        </c:ser>
        <c:ser>
          <c:idx val="2"/>
          <c:order val="2"/>
          <c:tx>
            <c:strRef>
              <c:f>Лист1!$D$1</c:f>
              <c:strCache>
                <c:ptCount val="1"/>
                <c:pt idx="0">
                  <c:v>средний</c:v>
                </c:pt>
              </c:strCache>
            </c:strRef>
          </c:tx>
          <c:spPr>
            <a:solidFill>
              <a:srgbClr val="FFFFCC"/>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549D-490B-B3BE-ACC73FAE1CB3}"/>
                </c:ext>
              </c:extLst>
            </c:dLbl>
            <c:dLbl>
              <c:idx val="1"/>
              <c:layout>
                <c:manualLayout>
                  <c:x val="3.9048182209901574E-17"/>
                  <c:y val="4.4568245125348224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49D-490B-B3BE-ACC73FAE1CB3}"/>
                </c:ext>
              </c:extLst>
            </c:dLbl>
            <c:dLbl>
              <c:idx val="3"/>
              <c:delete val="1"/>
              <c:extLst>
                <c:ext xmlns:c15="http://schemas.microsoft.com/office/drawing/2012/chart" uri="{CE6537A1-D6FC-4f65-9D91-7224C49458BB}"/>
                <c:ext xmlns:c16="http://schemas.microsoft.com/office/drawing/2014/chart" uri="{C3380CC4-5D6E-409C-BE32-E72D297353CC}">
                  <c16:uniqueId val="{00000008-549D-490B-B3BE-ACC73FAE1CB3}"/>
                </c:ext>
              </c:extLst>
            </c:dLbl>
            <c:dLbl>
              <c:idx val="4"/>
              <c:delete val="1"/>
              <c:extLst>
                <c:ext xmlns:c15="http://schemas.microsoft.com/office/drawing/2012/chart" uri="{CE6537A1-D6FC-4f65-9D91-7224C49458BB}"/>
                <c:ext xmlns:c16="http://schemas.microsoft.com/office/drawing/2014/chart" uri="{C3380CC4-5D6E-409C-BE32-E72D297353CC}">
                  <c16:uniqueId val="{00000009-549D-490B-B3BE-ACC73FAE1CB3}"/>
                </c:ext>
              </c:extLst>
            </c:dLbl>
            <c:dLbl>
              <c:idx val="5"/>
              <c:delete val="1"/>
              <c:extLst>
                <c:ext xmlns:c15="http://schemas.microsoft.com/office/drawing/2012/chart" uri="{CE6537A1-D6FC-4f65-9D91-7224C49458BB}"/>
                <c:ext xmlns:c16="http://schemas.microsoft.com/office/drawing/2014/chart" uri="{C3380CC4-5D6E-409C-BE32-E72D297353CC}">
                  <c16:uniqueId val="{0000000A-549D-490B-B3BE-ACC73FAE1CB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Лист1!$D$2:$D$7</c:f>
              <c:numCache>
                <c:formatCode>0.0%</c:formatCode>
                <c:ptCount val="6"/>
                <c:pt idx="0">
                  <c:v>5.7471264367816091E-3</c:v>
                </c:pt>
                <c:pt idx="1">
                  <c:v>2.5862068965517241E-2</c:v>
                </c:pt>
                <c:pt idx="2">
                  <c:v>0.54597701149425293</c:v>
                </c:pt>
              </c:numCache>
            </c:numRef>
          </c:val>
          <c:extLst>
            <c:ext xmlns:c16="http://schemas.microsoft.com/office/drawing/2014/chart" uri="{C3380CC4-5D6E-409C-BE32-E72D297353CC}">
              <c16:uniqueId val="{0000000B-549D-490B-B3BE-ACC73FAE1CB3}"/>
            </c:ext>
          </c:extLst>
        </c:ser>
        <c:ser>
          <c:idx val="3"/>
          <c:order val="3"/>
          <c:tx>
            <c:strRef>
              <c:f>Лист1!$E$1</c:f>
              <c:strCache>
                <c:ptCount val="1"/>
                <c:pt idx="0">
                  <c:v>выше среднего</c:v>
                </c:pt>
              </c:strCache>
            </c:strRef>
          </c:tx>
          <c:spPr>
            <a:solidFill>
              <a:schemeClr val="accent3">
                <a:lumMod val="60000"/>
                <a:lumOff val="40000"/>
              </a:schemeClr>
            </a:solidFill>
          </c:spPr>
          <c:invertIfNegative val="0"/>
          <c:dLbls>
            <c:dLbl>
              <c:idx val="0"/>
              <c:layout>
                <c:manualLayout>
                  <c:x val="8.5197018104366355E-3"/>
                  <c:y val="5.1996578422126204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549D-490B-B3BE-ACC73FAE1CB3}"/>
                </c:ext>
              </c:extLst>
            </c:dLbl>
            <c:dLbl>
              <c:idx val="4"/>
              <c:layout>
                <c:manualLayout>
                  <c:x val="2.1299254526091589E-3"/>
                  <c:y val="4.8282557995013853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549D-490B-B3BE-ACC73FAE1CB3}"/>
                </c:ext>
              </c:extLst>
            </c:dLbl>
            <c:dLbl>
              <c:idx val="5"/>
              <c:layout>
                <c:manualLayout>
                  <c:x val="6.3936784140858271E-3"/>
                  <c:y val="3.712630367340544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549D-490B-B3BE-ACC73FAE1CB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Лист1!$E$2:$E$7</c:f>
              <c:numCache>
                <c:formatCode>0.0%</c:formatCode>
                <c:ptCount val="6"/>
                <c:pt idx="0">
                  <c:v>8.6206896551724137E-3</c:v>
                </c:pt>
                <c:pt idx="1">
                  <c:v>0.27873563218390807</c:v>
                </c:pt>
                <c:pt idx="2">
                  <c:v>0.22701149425287356</c:v>
                </c:pt>
                <c:pt idx="4">
                  <c:v>5.7471264367816091E-3</c:v>
                </c:pt>
                <c:pt idx="5">
                  <c:v>0.21264367816091953</c:v>
                </c:pt>
              </c:numCache>
            </c:numRef>
          </c:val>
          <c:extLst>
            <c:ext xmlns:c16="http://schemas.microsoft.com/office/drawing/2014/chart" uri="{C3380CC4-5D6E-409C-BE32-E72D297353CC}">
              <c16:uniqueId val="{0000000F-549D-490B-B3BE-ACC73FAE1CB3}"/>
            </c:ext>
          </c:extLst>
        </c:ser>
        <c:ser>
          <c:idx val="4"/>
          <c:order val="4"/>
          <c:tx>
            <c:strRef>
              <c:f>Лист1!$F$1</c:f>
              <c:strCache>
                <c:ptCount val="1"/>
                <c:pt idx="0">
                  <c:v>высокий</c:v>
                </c:pt>
              </c:strCache>
            </c:strRef>
          </c:tx>
          <c:spPr>
            <a:solidFill>
              <a:schemeClr val="accent3">
                <a:lumMod val="75000"/>
              </a:schemeClr>
            </a:solidFill>
            <a:ln>
              <a:noFill/>
            </a:ln>
          </c:spPr>
          <c:invertIfNegative val="0"/>
          <c:dLbls>
            <c:dLbl>
              <c:idx val="2"/>
              <c:layout>
                <c:manualLayout>
                  <c:x val="6.3897763578274758E-3"/>
                  <c:y val="4.456824512534819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549D-490B-B3BE-ACC73FAE1CB3}"/>
                </c:ext>
              </c:extLst>
            </c:dLbl>
            <c:spPr>
              <a:noFill/>
              <a:ln>
                <a:noFill/>
              </a:ln>
              <a:effectLst/>
            </c:spPr>
            <c:txPr>
              <a:bodyPr/>
              <a:lstStyle/>
              <a:p>
                <a:pPr>
                  <a:defRPr>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Лист1!$F$2:$F$7</c:f>
              <c:numCache>
                <c:formatCode>0.0%</c:formatCode>
                <c:ptCount val="6"/>
                <c:pt idx="0">
                  <c:v>0.97988505747126442</c:v>
                </c:pt>
                <c:pt idx="1">
                  <c:v>0.68678160919540232</c:v>
                </c:pt>
                <c:pt idx="2">
                  <c:v>1.4367816091954023E-2</c:v>
                </c:pt>
                <c:pt idx="3">
                  <c:v>0.99425287356321834</c:v>
                </c:pt>
                <c:pt idx="4">
                  <c:v>0.9885057471264368</c:v>
                </c:pt>
                <c:pt idx="5">
                  <c:v>0.7816091954022989</c:v>
                </c:pt>
              </c:numCache>
            </c:numRef>
          </c:val>
          <c:extLst>
            <c:ext xmlns:c16="http://schemas.microsoft.com/office/drawing/2014/chart" uri="{C3380CC4-5D6E-409C-BE32-E72D297353CC}">
              <c16:uniqueId val="{00000011-549D-490B-B3BE-ACC73FAE1CB3}"/>
            </c:ext>
          </c:extLst>
        </c:ser>
        <c:dLbls>
          <c:showLegendKey val="0"/>
          <c:showVal val="0"/>
          <c:showCatName val="0"/>
          <c:showSerName val="0"/>
          <c:showPercent val="0"/>
          <c:showBubbleSize val="0"/>
        </c:dLbls>
        <c:gapWidth val="96"/>
        <c:overlap val="100"/>
        <c:axId val="125247488"/>
        <c:axId val="125249024"/>
      </c:barChart>
      <c:catAx>
        <c:axId val="125247488"/>
        <c:scaling>
          <c:orientation val="maxMin"/>
        </c:scaling>
        <c:delete val="0"/>
        <c:axPos val="l"/>
        <c:numFmt formatCode="General" sourceLinked="0"/>
        <c:majorTickMark val="out"/>
        <c:minorTickMark val="none"/>
        <c:tickLblPos val="nextTo"/>
        <c:txPr>
          <a:bodyPr/>
          <a:lstStyle/>
          <a:p>
            <a:pPr>
              <a:defRPr sz="1200"/>
            </a:pPr>
            <a:endParaRPr lang="ru-RU"/>
          </a:p>
        </c:txPr>
        <c:crossAx val="125249024"/>
        <c:crosses val="autoZero"/>
        <c:auto val="1"/>
        <c:lblAlgn val="ctr"/>
        <c:lblOffset val="100"/>
        <c:noMultiLvlLbl val="0"/>
      </c:catAx>
      <c:valAx>
        <c:axId val="125249024"/>
        <c:scaling>
          <c:orientation val="minMax"/>
          <c:max val="1"/>
          <c:min val="0"/>
        </c:scaling>
        <c:delete val="0"/>
        <c:axPos val="b"/>
        <c:numFmt formatCode="0%" sourceLinked="0"/>
        <c:majorTickMark val="out"/>
        <c:minorTickMark val="none"/>
        <c:tickLblPos val="nextTo"/>
        <c:txPr>
          <a:bodyPr/>
          <a:lstStyle/>
          <a:p>
            <a:pPr>
              <a:defRPr sz="900"/>
            </a:pPr>
            <a:endParaRPr lang="ru-RU"/>
          </a:p>
        </c:txPr>
        <c:crossAx val="125247488"/>
        <c:crosses val="max"/>
        <c:crossBetween val="between"/>
        <c:majorUnit val="0.2"/>
      </c:valAx>
      <c:spPr>
        <a:ln>
          <a:noFill/>
        </a:ln>
      </c:spPr>
    </c:plotArea>
    <c:legend>
      <c:legendPos val="r"/>
      <c:layout>
        <c:manualLayout>
          <c:xMode val="edge"/>
          <c:yMode val="edge"/>
          <c:x val="0.80508544119149972"/>
          <c:y val="0.37392950810699666"/>
          <c:w val="0.17485535770952595"/>
          <c:h val="0.33562301281328061"/>
        </c:manualLayout>
      </c:layout>
      <c:overlay val="0"/>
      <c:txPr>
        <a:bodyPr/>
        <a:lstStyle/>
        <a:p>
          <a:pPr>
            <a:defRPr sz="1200"/>
          </a:pPr>
          <a:endParaRPr lang="ru-RU"/>
        </a:p>
      </c:txPr>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5812271369825"/>
          <c:y val="4.5367435204679035E-2"/>
          <c:w val="0.43379290680240423"/>
          <c:h val="0.91080812030065039"/>
        </c:manualLayout>
      </c:layout>
      <c:barChart>
        <c:barDir val="bar"/>
        <c:grouping val="clustered"/>
        <c:varyColors val="0"/>
        <c:ser>
          <c:idx val="0"/>
          <c:order val="0"/>
          <c:tx>
            <c:strRef>
              <c:f>Лист1!$B$1</c:f>
              <c:strCache>
                <c:ptCount val="1"/>
                <c:pt idx="0">
                  <c:v>Столбец1</c:v>
                </c:pt>
              </c:strCache>
            </c:strRef>
          </c:tx>
          <c:spPr>
            <a:solidFill>
              <a:srgbClr val="BBE0E3">
                <a:lumMod val="50000"/>
              </a:srgbClr>
            </a:solidFill>
          </c:spPr>
          <c:invertIfNegative val="0"/>
          <c:dPt>
            <c:idx val="0"/>
            <c:invertIfNegative val="0"/>
            <c:bubble3D val="0"/>
            <c:extLst>
              <c:ext xmlns:c16="http://schemas.microsoft.com/office/drawing/2014/chart" uri="{C3380CC4-5D6E-409C-BE32-E72D297353CC}">
                <c16:uniqueId val="{00000000-77DD-44F6-8F2D-5772088B47EB}"/>
              </c:ext>
            </c:extLst>
          </c:dPt>
          <c:dLbls>
            <c:numFmt formatCode="#,##0.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Лист1!$A$2:$A$11</c:f>
              <c:strCache>
                <c:ptCount val="10"/>
                <c:pt idx="0">
                  <c:v>МБДОУ-детский сад № 41, г.Екатеринбург, Кировский  район</c:v>
                </c:pt>
                <c:pt idx="1">
                  <c:v>МАДОУ № 410, г.Екатеринбург, Чкаловский  район</c:v>
                </c:pt>
                <c:pt idx="2">
                  <c:v>МАДОУ - детский сад № 416, г.Екатеринбург, Кировский  район</c:v>
                </c:pt>
                <c:pt idx="3">
                  <c:v>МБДОУ детский сад   № 438 , г.Екатеринбург, Чкаловский  район</c:v>
                </c:pt>
                <c:pt idx="4">
                  <c:v>МАДОУ детский сад № 53, г.Екатеринбург, Ленинский  район</c:v>
                </c:pt>
                <c:pt idx="5">
                  <c:v>МАДОУ детский сад № 364, г.Екатеринбург, Октябрьский  район</c:v>
                </c:pt>
                <c:pt idx="6">
                  <c:v>МБДОУ детский сад общеразвивающего вида № 547 «Детский сад будущего», г.Екатеринбург, Кировский  район</c:v>
                </c:pt>
                <c:pt idx="7">
                  <c:v>МБДОУ детский сад № 423, г.Екатеринбург, Кировский  район</c:v>
                </c:pt>
                <c:pt idx="8">
                  <c:v>МБДОУ - детский сад № 100, г.Екатеринбург, Кировский  район</c:v>
                </c:pt>
                <c:pt idx="9">
                  <c:v>МБДОУ - детский сад № 34, г.Екатеринбург, Кировский  район</c:v>
                </c:pt>
              </c:strCache>
            </c:strRef>
          </c:cat>
          <c:val>
            <c:numRef>
              <c:f>Лист1!$B$2:$B$11</c:f>
              <c:numCache>
                <c:formatCode>General</c:formatCode>
                <c:ptCount val="10"/>
                <c:pt idx="0">
                  <c:v>97.52000000000001</c:v>
                </c:pt>
                <c:pt idx="1">
                  <c:v>97.160000000000011</c:v>
                </c:pt>
                <c:pt idx="2">
                  <c:v>95.78</c:v>
                </c:pt>
                <c:pt idx="3">
                  <c:v>95.56</c:v>
                </c:pt>
                <c:pt idx="4">
                  <c:v>95.12</c:v>
                </c:pt>
                <c:pt idx="5">
                  <c:v>94.860000000000014</c:v>
                </c:pt>
                <c:pt idx="6">
                  <c:v>94.72</c:v>
                </c:pt>
                <c:pt idx="7">
                  <c:v>94.32</c:v>
                </c:pt>
                <c:pt idx="8">
                  <c:v>94.22</c:v>
                </c:pt>
                <c:pt idx="9">
                  <c:v>94.100000000000009</c:v>
                </c:pt>
              </c:numCache>
            </c:numRef>
          </c:val>
          <c:extLst>
            <c:ext xmlns:c16="http://schemas.microsoft.com/office/drawing/2014/chart" uri="{C3380CC4-5D6E-409C-BE32-E72D297353CC}">
              <c16:uniqueId val="{00000001-77DD-44F6-8F2D-5772088B47EB}"/>
            </c:ext>
          </c:extLst>
        </c:ser>
        <c:dLbls>
          <c:showLegendKey val="0"/>
          <c:showVal val="0"/>
          <c:showCatName val="0"/>
          <c:showSerName val="0"/>
          <c:showPercent val="0"/>
          <c:showBubbleSize val="0"/>
        </c:dLbls>
        <c:gapWidth val="68"/>
        <c:axId val="124619392"/>
        <c:axId val="124637568"/>
      </c:barChart>
      <c:catAx>
        <c:axId val="124619392"/>
        <c:scaling>
          <c:orientation val="maxMin"/>
        </c:scaling>
        <c:delete val="0"/>
        <c:axPos val="l"/>
        <c:numFmt formatCode="General" sourceLinked="0"/>
        <c:majorTickMark val="out"/>
        <c:minorTickMark val="none"/>
        <c:tickLblPos val="nextTo"/>
        <c:txPr>
          <a:bodyPr/>
          <a:lstStyle/>
          <a:p>
            <a:pPr>
              <a:defRPr sz="1200" b="1"/>
            </a:pPr>
            <a:endParaRPr lang="ru-RU"/>
          </a:p>
        </c:txPr>
        <c:crossAx val="124637568"/>
        <c:crosses val="autoZero"/>
        <c:auto val="1"/>
        <c:lblAlgn val="ctr"/>
        <c:lblOffset val="100"/>
        <c:noMultiLvlLbl val="0"/>
      </c:catAx>
      <c:valAx>
        <c:axId val="124637568"/>
        <c:scaling>
          <c:orientation val="minMax"/>
          <c:max val="100"/>
          <c:min val="60"/>
        </c:scaling>
        <c:delete val="1"/>
        <c:axPos val="t"/>
        <c:numFmt formatCode="#,##0" sourceLinked="0"/>
        <c:majorTickMark val="out"/>
        <c:minorTickMark val="none"/>
        <c:tickLblPos val="nextTo"/>
        <c:crossAx val="124619392"/>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118111526357016"/>
          <c:y val="5.5445625089275793E-2"/>
          <c:w val="0.39535639830868469"/>
          <c:h val="0.91080812030065039"/>
        </c:manualLayout>
      </c:layout>
      <c:barChart>
        <c:barDir val="bar"/>
        <c:grouping val="clustered"/>
        <c:varyColors val="0"/>
        <c:ser>
          <c:idx val="0"/>
          <c:order val="0"/>
          <c:tx>
            <c:strRef>
              <c:f>Лист1!$B$1</c:f>
              <c:strCache>
                <c:ptCount val="1"/>
                <c:pt idx="0">
                  <c:v>Столбец1</c:v>
                </c:pt>
              </c:strCache>
            </c:strRef>
          </c:tx>
          <c:spPr>
            <a:solidFill>
              <a:srgbClr val="FF9900"/>
            </a:solidFill>
          </c:spPr>
          <c:invertIfNegative val="0"/>
          <c:dPt>
            <c:idx val="0"/>
            <c:invertIfNegative val="0"/>
            <c:bubble3D val="0"/>
            <c:extLst>
              <c:ext xmlns:c16="http://schemas.microsoft.com/office/drawing/2014/chart" uri="{C3380CC4-5D6E-409C-BE32-E72D297353CC}">
                <c16:uniqueId val="{00000000-F8E7-44AF-86CB-8D707F3F31B2}"/>
              </c:ext>
            </c:extLst>
          </c:dPt>
          <c:dLbls>
            <c:numFmt formatCode="#,##0.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Лист1!$A$2:$A$11</c:f>
              <c:strCache>
                <c:ptCount val="10"/>
                <c:pt idx="0">
                  <c:v>МБДОУ детский сад  № 265, г.Екатеринбург, Орджоникидзевский  район</c:v>
                </c:pt>
                <c:pt idx="1">
                  <c:v>МАДОУ - детский сад № 372, г.Екатеринбург, Кировский  район</c:v>
                </c:pt>
                <c:pt idx="2">
                  <c:v>МБДОУ - детский сад № 384, г.Екатеринбург, Орджоникидзевский  район</c:v>
                </c:pt>
                <c:pt idx="3">
                  <c:v>МБДОУ - детский сад № 296, г.Екатеринбург, Орджоникидзевский  район</c:v>
                </c:pt>
                <c:pt idx="4">
                  <c:v>МБДОУ – детский сад № 89, г.Екатеринбург, Чкаловский  район</c:v>
                </c:pt>
                <c:pt idx="5">
                  <c:v>МБДОУ - детский сад присмотра и оздоровления  № 520, г.Екатеринбург, Кировский  район</c:v>
                </c:pt>
                <c:pt idx="6">
                  <c:v>МБДОУ - детский сад № 454, г.Екатеринбург, Чкаловский  район</c:v>
                </c:pt>
                <c:pt idx="7">
                  <c:v>МБДОУ - детский сад комбинированного вида  № 554, г.Екатеринбург, Орджоникидзевский  район</c:v>
                </c:pt>
                <c:pt idx="8">
                  <c:v>МБДОУ- детский сад № 489, г.Екатеринбург, Чкаловский  район</c:v>
                </c:pt>
                <c:pt idx="9">
                  <c:v>МБДОУ – детский сад комбинированного вида № 572, г.Екатеринбург, Чкаловский  район</c:v>
                </c:pt>
              </c:strCache>
            </c:strRef>
          </c:cat>
          <c:val>
            <c:numRef>
              <c:f>Лист1!$B$2:$B$11</c:f>
              <c:numCache>
                <c:formatCode>General</c:formatCode>
                <c:ptCount val="10"/>
                <c:pt idx="0">
                  <c:v>73.58</c:v>
                </c:pt>
                <c:pt idx="1">
                  <c:v>73.06</c:v>
                </c:pt>
                <c:pt idx="2">
                  <c:v>72.740000000000009</c:v>
                </c:pt>
                <c:pt idx="3">
                  <c:v>72.58</c:v>
                </c:pt>
                <c:pt idx="4">
                  <c:v>72.34</c:v>
                </c:pt>
                <c:pt idx="5">
                  <c:v>72.140000000000015</c:v>
                </c:pt>
                <c:pt idx="6">
                  <c:v>71.179999999999993</c:v>
                </c:pt>
                <c:pt idx="7">
                  <c:v>70.360000000000014</c:v>
                </c:pt>
                <c:pt idx="8">
                  <c:v>69.42</c:v>
                </c:pt>
                <c:pt idx="9">
                  <c:v>64.7</c:v>
                </c:pt>
              </c:numCache>
            </c:numRef>
          </c:val>
          <c:extLst>
            <c:ext xmlns:c16="http://schemas.microsoft.com/office/drawing/2014/chart" uri="{C3380CC4-5D6E-409C-BE32-E72D297353CC}">
              <c16:uniqueId val="{00000001-F8E7-44AF-86CB-8D707F3F31B2}"/>
            </c:ext>
          </c:extLst>
        </c:ser>
        <c:dLbls>
          <c:showLegendKey val="0"/>
          <c:showVal val="0"/>
          <c:showCatName val="0"/>
          <c:showSerName val="0"/>
          <c:showPercent val="0"/>
          <c:showBubbleSize val="0"/>
        </c:dLbls>
        <c:gapWidth val="68"/>
        <c:axId val="125887232"/>
        <c:axId val="125888768"/>
      </c:barChart>
      <c:catAx>
        <c:axId val="125887232"/>
        <c:scaling>
          <c:orientation val="minMax"/>
        </c:scaling>
        <c:delete val="0"/>
        <c:axPos val="l"/>
        <c:numFmt formatCode="General" sourceLinked="0"/>
        <c:majorTickMark val="out"/>
        <c:minorTickMark val="none"/>
        <c:tickLblPos val="nextTo"/>
        <c:txPr>
          <a:bodyPr/>
          <a:lstStyle/>
          <a:p>
            <a:pPr>
              <a:defRPr sz="1200" b="1"/>
            </a:pPr>
            <a:endParaRPr lang="ru-RU"/>
          </a:p>
        </c:txPr>
        <c:crossAx val="125888768"/>
        <c:crosses val="autoZero"/>
        <c:auto val="1"/>
        <c:lblAlgn val="ctr"/>
        <c:lblOffset val="100"/>
        <c:noMultiLvlLbl val="0"/>
      </c:catAx>
      <c:valAx>
        <c:axId val="125888768"/>
        <c:scaling>
          <c:orientation val="minMax"/>
          <c:max val="75"/>
          <c:min val="60"/>
        </c:scaling>
        <c:delete val="1"/>
        <c:axPos val="b"/>
        <c:numFmt formatCode="#,##0" sourceLinked="0"/>
        <c:majorTickMark val="out"/>
        <c:minorTickMark val="none"/>
        <c:tickLblPos val="nextTo"/>
        <c:crossAx val="125887232"/>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25885201420173"/>
          <c:y val="3.5099079294130364E-2"/>
          <c:w val="0.42709147778252948"/>
          <c:h val="0.84528691849290138"/>
        </c:manualLayout>
      </c:layout>
      <c:barChart>
        <c:barDir val="bar"/>
        <c:grouping val="stacked"/>
        <c:varyColors val="0"/>
        <c:ser>
          <c:idx val="0"/>
          <c:order val="0"/>
          <c:tx>
            <c:strRef>
              <c:f>Лист1!$B$1</c:f>
              <c:strCache>
                <c:ptCount val="1"/>
                <c:pt idx="0">
                  <c:v>низкий</c:v>
                </c:pt>
              </c:strCache>
            </c:strRef>
          </c:tx>
          <c:spPr>
            <a:solidFill>
              <a:schemeClr val="accent6">
                <a:lumMod val="75000"/>
              </a:schemeClr>
            </a:solidFill>
          </c:spPr>
          <c:invertIfNegative val="0"/>
          <c:dLbls>
            <c:dLbl>
              <c:idx val="2"/>
              <c:layout>
                <c:manualLayout>
                  <c:x val="-6.3897763578275148E-3"/>
                  <c:y val="3.7140204271123488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A4F-458E-B10D-4713CCFA19A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Лист1!$B$2:$B$7</c:f>
              <c:numCache>
                <c:formatCode>General</c:formatCode>
                <c:ptCount val="6"/>
                <c:pt idx="2" formatCode="0.0%">
                  <c:v>5.9925093632958802E-2</c:v>
                </c:pt>
              </c:numCache>
            </c:numRef>
          </c:val>
          <c:extLst>
            <c:ext xmlns:c16="http://schemas.microsoft.com/office/drawing/2014/chart" uri="{C3380CC4-5D6E-409C-BE32-E72D297353CC}">
              <c16:uniqueId val="{00000000-D732-4C80-B3FE-323DB97B57AD}"/>
            </c:ext>
          </c:extLst>
        </c:ser>
        <c:ser>
          <c:idx val="1"/>
          <c:order val="1"/>
          <c:tx>
            <c:strRef>
              <c:f>Лист1!$C$1</c:f>
              <c:strCache>
                <c:ptCount val="1"/>
                <c:pt idx="0">
                  <c:v>ниже среднего</c:v>
                </c:pt>
              </c:strCache>
            </c:strRef>
          </c:tx>
          <c:spPr>
            <a:solidFill>
              <a:srgbClr val="FF9933"/>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2A4F-458E-B10D-4713CCFA19A3}"/>
                </c:ext>
              </c:extLst>
            </c:dLbl>
            <c:dLbl>
              <c:idx val="1"/>
              <c:delete val="1"/>
              <c:extLst>
                <c:ext xmlns:c15="http://schemas.microsoft.com/office/drawing/2012/chart" uri="{CE6537A1-D6FC-4f65-9D91-7224C49458BB}"/>
                <c:ext xmlns:c16="http://schemas.microsoft.com/office/drawing/2014/chart" uri="{C3380CC4-5D6E-409C-BE32-E72D297353CC}">
                  <c16:uniqueId val="{00000002-2A4F-458E-B10D-4713CCFA19A3}"/>
                </c:ext>
              </c:extLst>
            </c:dLbl>
            <c:dLbl>
              <c:idx val="2"/>
              <c:layout>
                <c:manualLayout>
                  <c:x val="6.3872359223553256E-3"/>
                  <c:y val="3.710039743749640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A4F-458E-B10D-4713CCFA19A3}"/>
                </c:ext>
              </c:extLst>
            </c:dLbl>
            <c:dLbl>
              <c:idx val="3"/>
              <c:delete val="1"/>
              <c:extLst>
                <c:ext xmlns:c15="http://schemas.microsoft.com/office/drawing/2012/chart" uri="{CE6537A1-D6FC-4f65-9D91-7224C49458BB}"/>
                <c:ext xmlns:c16="http://schemas.microsoft.com/office/drawing/2014/chart" uri="{C3380CC4-5D6E-409C-BE32-E72D297353CC}">
                  <c16:uniqueId val="{00000004-2A4F-458E-B10D-4713CCFA19A3}"/>
                </c:ext>
              </c:extLst>
            </c:dLbl>
            <c:dLbl>
              <c:idx val="4"/>
              <c:delete val="1"/>
              <c:extLst>
                <c:ext xmlns:c15="http://schemas.microsoft.com/office/drawing/2012/chart" uri="{CE6537A1-D6FC-4f65-9D91-7224C49458BB}"/>
                <c:ext xmlns:c16="http://schemas.microsoft.com/office/drawing/2014/chart" uri="{C3380CC4-5D6E-409C-BE32-E72D297353CC}">
                  <c16:uniqueId val="{00000005-2A4F-458E-B10D-4713CCFA19A3}"/>
                </c:ext>
              </c:extLst>
            </c:dLbl>
            <c:dLbl>
              <c:idx val="5"/>
              <c:delete val="1"/>
              <c:extLst>
                <c:ext xmlns:c15="http://schemas.microsoft.com/office/drawing/2012/chart" uri="{CE6537A1-D6FC-4f65-9D91-7224C49458BB}"/>
                <c:ext xmlns:c16="http://schemas.microsoft.com/office/drawing/2014/chart" uri="{C3380CC4-5D6E-409C-BE32-E72D297353CC}">
                  <c16:uniqueId val="{00000006-2A4F-458E-B10D-4713CCFA19A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Лист1!$C$2:$C$7</c:f>
              <c:numCache>
                <c:formatCode>General</c:formatCode>
                <c:ptCount val="6"/>
                <c:pt idx="2" formatCode="0.0%">
                  <c:v>0.29213483146067415</c:v>
                </c:pt>
              </c:numCache>
            </c:numRef>
          </c:val>
          <c:extLst>
            <c:ext xmlns:c16="http://schemas.microsoft.com/office/drawing/2014/chart" uri="{C3380CC4-5D6E-409C-BE32-E72D297353CC}">
              <c16:uniqueId val="{00000001-D732-4C80-B3FE-323DB97B57AD}"/>
            </c:ext>
          </c:extLst>
        </c:ser>
        <c:ser>
          <c:idx val="2"/>
          <c:order val="2"/>
          <c:tx>
            <c:strRef>
              <c:f>Лист1!$D$1</c:f>
              <c:strCache>
                <c:ptCount val="1"/>
                <c:pt idx="0">
                  <c:v>средний</c:v>
                </c:pt>
              </c:strCache>
            </c:strRef>
          </c:tx>
          <c:spPr>
            <a:solidFill>
              <a:srgbClr val="FFFFCC"/>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2A4F-458E-B10D-4713CCFA19A3}"/>
                </c:ext>
              </c:extLst>
            </c:dLbl>
            <c:dLbl>
              <c:idx val="1"/>
              <c:layout>
                <c:manualLayout>
                  <c:x val="-3.9048182209901574E-17"/>
                  <c:y val="2.9712163416898828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A4F-458E-B10D-4713CCFA19A3}"/>
                </c:ext>
              </c:extLst>
            </c:dLbl>
            <c:dLbl>
              <c:idx val="3"/>
              <c:delete val="1"/>
              <c:extLst>
                <c:ext xmlns:c15="http://schemas.microsoft.com/office/drawing/2012/chart" uri="{CE6537A1-D6FC-4f65-9D91-7224C49458BB}"/>
                <c:ext xmlns:c16="http://schemas.microsoft.com/office/drawing/2014/chart" uri="{C3380CC4-5D6E-409C-BE32-E72D297353CC}">
                  <c16:uniqueId val="{00000009-2A4F-458E-B10D-4713CCFA19A3}"/>
                </c:ext>
              </c:extLst>
            </c:dLbl>
            <c:dLbl>
              <c:idx val="4"/>
              <c:delete val="1"/>
              <c:extLst>
                <c:ext xmlns:c15="http://schemas.microsoft.com/office/drawing/2012/chart" uri="{CE6537A1-D6FC-4f65-9D91-7224C49458BB}"/>
                <c:ext xmlns:c16="http://schemas.microsoft.com/office/drawing/2014/chart" uri="{C3380CC4-5D6E-409C-BE32-E72D297353CC}">
                  <c16:uniqueId val="{0000000A-2A4F-458E-B10D-4713CCFA19A3}"/>
                </c:ext>
              </c:extLst>
            </c:dLbl>
            <c:dLbl>
              <c:idx val="5"/>
              <c:delete val="1"/>
              <c:extLst>
                <c:ext xmlns:c15="http://schemas.microsoft.com/office/drawing/2012/chart" uri="{CE6537A1-D6FC-4f65-9D91-7224C49458BB}"/>
                <c:ext xmlns:c16="http://schemas.microsoft.com/office/drawing/2014/chart" uri="{C3380CC4-5D6E-409C-BE32-E72D297353CC}">
                  <c16:uniqueId val="{0000000B-2A4F-458E-B10D-4713CCFA19A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Лист1!$D$2:$D$7</c:f>
              <c:numCache>
                <c:formatCode>0.0%</c:formatCode>
                <c:ptCount val="6"/>
                <c:pt idx="0">
                  <c:v>4.9937578027465668E-3</c:v>
                </c:pt>
                <c:pt idx="1">
                  <c:v>2.3720349563046191E-2</c:v>
                </c:pt>
                <c:pt idx="2">
                  <c:v>0.46192259675405745</c:v>
                </c:pt>
              </c:numCache>
            </c:numRef>
          </c:val>
          <c:extLst>
            <c:ext xmlns:c16="http://schemas.microsoft.com/office/drawing/2014/chart" uri="{C3380CC4-5D6E-409C-BE32-E72D297353CC}">
              <c16:uniqueId val="{0000000C-2A4F-458E-B10D-4713CCFA19A3}"/>
            </c:ext>
          </c:extLst>
        </c:ser>
        <c:ser>
          <c:idx val="3"/>
          <c:order val="3"/>
          <c:tx>
            <c:strRef>
              <c:f>Лист1!$E$1</c:f>
              <c:strCache>
                <c:ptCount val="1"/>
                <c:pt idx="0">
                  <c:v>выше среднего</c:v>
                </c:pt>
              </c:strCache>
            </c:strRef>
          </c:tx>
          <c:spPr>
            <a:solidFill>
              <a:schemeClr val="accent3">
                <a:lumMod val="60000"/>
                <a:lumOff val="40000"/>
              </a:schemeClr>
            </a:solidFill>
          </c:spPr>
          <c:invertIfNegative val="0"/>
          <c:dLbls>
            <c:dLbl>
              <c:idx val="0"/>
              <c:layout>
                <c:manualLayout>
                  <c:x val="0"/>
                  <c:y val="5.1996285979572884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2A4F-458E-B10D-4713CCFA19A3}"/>
                </c:ext>
              </c:extLst>
            </c:dLbl>
            <c:dLbl>
              <c:idx val="3"/>
              <c:layout>
                <c:manualLayout>
                  <c:x val="-2.1299254526091194E-3"/>
                  <c:y val="3.7140204271123425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2A4F-458E-B10D-4713CCFA19A3}"/>
                </c:ext>
              </c:extLst>
            </c:dLbl>
            <c:dLbl>
              <c:idx val="4"/>
              <c:delete val="1"/>
              <c:extLst>
                <c:ext xmlns:c15="http://schemas.microsoft.com/office/drawing/2012/chart" uri="{CE6537A1-D6FC-4f65-9D91-7224C49458BB}"/>
                <c:ext xmlns:c16="http://schemas.microsoft.com/office/drawing/2014/chart" uri="{C3380CC4-5D6E-409C-BE32-E72D297353CC}">
                  <c16:uniqueId val="{0000000F-2A4F-458E-B10D-4713CCFA19A3}"/>
                </c:ext>
              </c:extLst>
            </c:dLbl>
            <c:dLbl>
              <c:idx val="5"/>
              <c:layout>
                <c:manualLayout>
                  <c:x val="6.3936784140858271E-3"/>
                  <c:y val="3.712630367340544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2A4F-458E-B10D-4713CCFA19A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Лист1!$E$2:$E$7</c:f>
              <c:numCache>
                <c:formatCode>0.0%</c:formatCode>
                <c:ptCount val="6"/>
                <c:pt idx="0">
                  <c:v>2.9962546816479401E-2</c:v>
                </c:pt>
                <c:pt idx="1">
                  <c:v>0.25593008739076156</c:v>
                </c:pt>
                <c:pt idx="2">
                  <c:v>0.14856429463171036</c:v>
                </c:pt>
                <c:pt idx="3">
                  <c:v>2.4968789013732834E-3</c:v>
                </c:pt>
                <c:pt idx="4">
                  <c:v>3.7453183520599251E-3</c:v>
                </c:pt>
                <c:pt idx="5">
                  <c:v>0.27965043695380776</c:v>
                </c:pt>
              </c:numCache>
            </c:numRef>
          </c:val>
          <c:extLst>
            <c:ext xmlns:c16="http://schemas.microsoft.com/office/drawing/2014/chart" uri="{C3380CC4-5D6E-409C-BE32-E72D297353CC}">
              <c16:uniqueId val="{00000011-2A4F-458E-B10D-4713CCFA19A3}"/>
            </c:ext>
          </c:extLst>
        </c:ser>
        <c:ser>
          <c:idx val="4"/>
          <c:order val="4"/>
          <c:tx>
            <c:strRef>
              <c:f>Лист1!$F$1</c:f>
              <c:strCache>
                <c:ptCount val="1"/>
                <c:pt idx="0">
                  <c:v>высокий</c:v>
                </c:pt>
              </c:strCache>
            </c:strRef>
          </c:tx>
          <c:spPr>
            <a:solidFill>
              <a:schemeClr val="accent3">
                <a:lumMod val="75000"/>
              </a:schemeClr>
            </a:solidFill>
            <a:ln>
              <a:noFill/>
            </a:ln>
          </c:spPr>
          <c:invertIfNegative val="0"/>
          <c:dLbls>
            <c:dLbl>
              <c:idx val="2"/>
              <c:layout>
                <c:manualLayout>
                  <c:x val="0"/>
                  <c:y val="4.828226555246054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2A4F-458E-B10D-4713CCFA19A3}"/>
                </c:ext>
              </c:extLst>
            </c:dLbl>
            <c:spPr>
              <a:noFill/>
              <a:ln>
                <a:noFill/>
              </a:ln>
              <a:effectLst/>
            </c:spPr>
            <c:txPr>
              <a:bodyPr/>
              <a:lstStyle/>
              <a:p>
                <a:pPr>
                  <a:defRPr>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Лист1!$F$2:$F$7</c:f>
              <c:numCache>
                <c:formatCode>0.0%</c:formatCode>
                <c:ptCount val="6"/>
                <c:pt idx="0">
                  <c:v>0.96504369538077406</c:v>
                </c:pt>
                <c:pt idx="1">
                  <c:v>0.72034956304619224</c:v>
                </c:pt>
                <c:pt idx="2">
                  <c:v>3.7453183520599252E-2</c:v>
                </c:pt>
                <c:pt idx="3">
                  <c:v>0.99750312109862671</c:v>
                </c:pt>
                <c:pt idx="4">
                  <c:v>0.99625468164794007</c:v>
                </c:pt>
                <c:pt idx="5">
                  <c:v>0.72034956304619224</c:v>
                </c:pt>
              </c:numCache>
            </c:numRef>
          </c:val>
          <c:extLst>
            <c:ext xmlns:c16="http://schemas.microsoft.com/office/drawing/2014/chart" uri="{C3380CC4-5D6E-409C-BE32-E72D297353CC}">
              <c16:uniqueId val="{00000013-2A4F-458E-B10D-4713CCFA19A3}"/>
            </c:ext>
          </c:extLst>
        </c:ser>
        <c:dLbls>
          <c:showLegendKey val="0"/>
          <c:showVal val="0"/>
          <c:showCatName val="0"/>
          <c:showSerName val="0"/>
          <c:showPercent val="0"/>
          <c:showBubbleSize val="0"/>
        </c:dLbls>
        <c:gapWidth val="96"/>
        <c:overlap val="100"/>
        <c:axId val="124533376"/>
        <c:axId val="124543360"/>
      </c:barChart>
      <c:catAx>
        <c:axId val="124533376"/>
        <c:scaling>
          <c:orientation val="maxMin"/>
        </c:scaling>
        <c:delete val="0"/>
        <c:axPos val="l"/>
        <c:numFmt formatCode="General" sourceLinked="0"/>
        <c:majorTickMark val="out"/>
        <c:minorTickMark val="none"/>
        <c:tickLblPos val="nextTo"/>
        <c:txPr>
          <a:bodyPr/>
          <a:lstStyle/>
          <a:p>
            <a:pPr>
              <a:defRPr sz="1200"/>
            </a:pPr>
            <a:endParaRPr lang="ru-RU"/>
          </a:p>
        </c:txPr>
        <c:crossAx val="124543360"/>
        <c:crosses val="autoZero"/>
        <c:auto val="1"/>
        <c:lblAlgn val="ctr"/>
        <c:lblOffset val="100"/>
        <c:noMultiLvlLbl val="0"/>
      </c:catAx>
      <c:valAx>
        <c:axId val="124543360"/>
        <c:scaling>
          <c:orientation val="minMax"/>
          <c:max val="1"/>
          <c:min val="0"/>
        </c:scaling>
        <c:delete val="0"/>
        <c:axPos val="b"/>
        <c:numFmt formatCode="0%" sourceLinked="0"/>
        <c:majorTickMark val="out"/>
        <c:minorTickMark val="none"/>
        <c:tickLblPos val="nextTo"/>
        <c:txPr>
          <a:bodyPr/>
          <a:lstStyle/>
          <a:p>
            <a:pPr>
              <a:defRPr sz="900"/>
            </a:pPr>
            <a:endParaRPr lang="ru-RU"/>
          </a:p>
        </c:txPr>
        <c:crossAx val="124533376"/>
        <c:crosses val="max"/>
        <c:crossBetween val="between"/>
        <c:majorUnit val="0.2"/>
      </c:valAx>
      <c:spPr>
        <a:ln>
          <a:noFill/>
        </a:ln>
      </c:spPr>
    </c:plotArea>
    <c:legend>
      <c:legendPos val="r"/>
      <c:layout>
        <c:manualLayout>
          <c:xMode val="edge"/>
          <c:yMode val="edge"/>
          <c:x val="0.80508544119149972"/>
          <c:y val="0.37392950810699666"/>
          <c:w val="0.17468375227268346"/>
          <c:h val="0.33538881958405614"/>
        </c:manualLayout>
      </c:layout>
      <c:overlay val="0"/>
      <c:txPr>
        <a:bodyPr/>
        <a:lstStyle/>
        <a:p>
          <a:pPr>
            <a:defRPr sz="1200"/>
          </a:pPr>
          <a:endParaRPr lang="ru-RU"/>
        </a:p>
      </c:txPr>
    </c:legend>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5812271369825"/>
          <c:y val="4.5367435204679035E-2"/>
          <c:w val="0.43379290680240423"/>
          <c:h val="0.91080812030065039"/>
        </c:manualLayout>
      </c:layout>
      <c:barChart>
        <c:barDir val="bar"/>
        <c:grouping val="clustered"/>
        <c:varyColors val="0"/>
        <c:ser>
          <c:idx val="0"/>
          <c:order val="0"/>
          <c:tx>
            <c:strRef>
              <c:f>Лист1!$B$1</c:f>
              <c:strCache>
                <c:ptCount val="1"/>
                <c:pt idx="0">
                  <c:v>Столбец1</c:v>
                </c:pt>
              </c:strCache>
            </c:strRef>
          </c:tx>
          <c:spPr>
            <a:solidFill>
              <a:srgbClr val="BBE0E3">
                <a:lumMod val="50000"/>
              </a:srgbClr>
            </a:solidFill>
          </c:spPr>
          <c:invertIfNegative val="0"/>
          <c:dPt>
            <c:idx val="0"/>
            <c:invertIfNegative val="0"/>
            <c:bubble3D val="0"/>
            <c:extLst>
              <c:ext xmlns:c16="http://schemas.microsoft.com/office/drawing/2014/chart" uri="{C3380CC4-5D6E-409C-BE32-E72D297353CC}">
                <c16:uniqueId val="{00000000-F02D-4F51-895B-42A2108EAF78}"/>
              </c:ext>
            </c:extLst>
          </c:dPt>
          <c:dLbls>
            <c:numFmt formatCode="#,##0.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Лист1!$A$2:$A$12</c:f>
              <c:strCache>
                <c:ptCount val="11"/>
                <c:pt idx="0">
                  <c:v>МБДОУ № 2, ГО Карпинск</c:v>
                </c:pt>
                <c:pt idx="1">
                  <c:v>МАДОУ д/с «Детство», Город Нижний Тагил</c:v>
                </c:pt>
                <c:pt idx="2">
                  <c:v>МАДОУ детский сад «Маячок», Город Нижний Тагил</c:v>
                </c:pt>
                <c:pt idx="3">
                  <c:v>МАДОУ № 30, Североуральский ГО</c:v>
                </c:pt>
                <c:pt idx="4">
                  <c:v>МКДОУ № 1, Бисертский ГО</c:v>
                </c:pt>
                <c:pt idx="5">
                  <c:v>МАДОУ «Детский сад «Капелька», Артинский ГО</c:v>
                </c:pt>
                <c:pt idx="6">
                  <c:v>МАДОУ № 2, ГО Сухой Лог</c:v>
                </c:pt>
                <c:pt idx="7">
                  <c:v>МАДОУ «Детский сад № 2 «Ёлочка», Верхнесалдинский  ГО</c:v>
                </c:pt>
                <c:pt idx="8">
                  <c:v>МДОУ «Детский сад № 22 п.г.т. В.Синячиха», Алапаевское МО</c:v>
                </c:pt>
                <c:pt idx="9">
                  <c:v>МАДОУ детский сад «Гармония», Новоуральский ГО</c:v>
                </c:pt>
                <c:pt idx="10">
                  <c:v>МАДОУ ЦРР - детский сад , ГО Красноуфимск</c:v>
                </c:pt>
              </c:strCache>
            </c:strRef>
          </c:cat>
          <c:val>
            <c:numRef>
              <c:f>Лист1!$B$2:$B$12</c:f>
              <c:numCache>
                <c:formatCode>General</c:formatCode>
                <c:ptCount val="11"/>
                <c:pt idx="0">
                  <c:v>99.360000000000014</c:v>
                </c:pt>
                <c:pt idx="1">
                  <c:v>98.54</c:v>
                </c:pt>
                <c:pt idx="2">
                  <c:v>98</c:v>
                </c:pt>
                <c:pt idx="3">
                  <c:v>98</c:v>
                </c:pt>
                <c:pt idx="4">
                  <c:v>97.940000000000012</c:v>
                </c:pt>
                <c:pt idx="5">
                  <c:v>97.720000000000013</c:v>
                </c:pt>
                <c:pt idx="6">
                  <c:v>96.58</c:v>
                </c:pt>
                <c:pt idx="7">
                  <c:v>96.300000000000011</c:v>
                </c:pt>
                <c:pt idx="8">
                  <c:v>96.240000000000009</c:v>
                </c:pt>
                <c:pt idx="9">
                  <c:v>95.840000000000018</c:v>
                </c:pt>
                <c:pt idx="10" formatCode="0.00">
                  <c:v>95.800000000000011</c:v>
                </c:pt>
              </c:numCache>
            </c:numRef>
          </c:val>
          <c:extLst>
            <c:ext xmlns:c16="http://schemas.microsoft.com/office/drawing/2014/chart" uri="{C3380CC4-5D6E-409C-BE32-E72D297353CC}">
              <c16:uniqueId val="{00000001-F02D-4F51-895B-42A2108EAF78}"/>
            </c:ext>
          </c:extLst>
        </c:ser>
        <c:dLbls>
          <c:showLegendKey val="0"/>
          <c:showVal val="0"/>
          <c:showCatName val="0"/>
          <c:showSerName val="0"/>
          <c:showPercent val="0"/>
          <c:showBubbleSize val="0"/>
        </c:dLbls>
        <c:gapWidth val="68"/>
        <c:axId val="124849536"/>
        <c:axId val="125047168"/>
      </c:barChart>
      <c:catAx>
        <c:axId val="124849536"/>
        <c:scaling>
          <c:orientation val="maxMin"/>
        </c:scaling>
        <c:delete val="0"/>
        <c:axPos val="l"/>
        <c:numFmt formatCode="General" sourceLinked="0"/>
        <c:majorTickMark val="out"/>
        <c:minorTickMark val="none"/>
        <c:tickLblPos val="nextTo"/>
        <c:txPr>
          <a:bodyPr/>
          <a:lstStyle/>
          <a:p>
            <a:pPr>
              <a:defRPr sz="1200" b="1"/>
            </a:pPr>
            <a:endParaRPr lang="ru-RU"/>
          </a:p>
        </c:txPr>
        <c:crossAx val="125047168"/>
        <c:crosses val="autoZero"/>
        <c:auto val="1"/>
        <c:lblAlgn val="ctr"/>
        <c:lblOffset val="100"/>
        <c:noMultiLvlLbl val="0"/>
      </c:catAx>
      <c:valAx>
        <c:axId val="125047168"/>
        <c:scaling>
          <c:orientation val="minMax"/>
          <c:max val="100"/>
          <c:min val="60"/>
        </c:scaling>
        <c:delete val="1"/>
        <c:axPos val="t"/>
        <c:numFmt formatCode="#,##0" sourceLinked="0"/>
        <c:majorTickMark val="out"/>
        <c:minorTickMark val="none"/>
        <c:tickLblPos val="nextTo"/>
        <c:crossAx val="124849536"/>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C192E7-41F9-4B96-B33F-61974F1276EF}" type="datetimeFigureOut">
              <a:rPr lang="ru-RU" smtClean="0"/>
              <a:t>13.01.2020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FC775D-1A4B-40FE-84CB-A92253E248EF}" type="slidenum">
              <a:rPr lang="ru-RU" smtClean="0"/>
              <a:t>‹#›</a:t>
            </a:fld>
            <a:endParaRPr lang="ru-RU"/>
          </a:p>
        </p:txBody>
      </p:sp>
    </p:spTree>
    <p:extLst>
      <p:ext uri="{BB962C8B-B14F-4D97-AF65-F5344CB8AC3E}">
        <p14:creationId xmlns:p14="http://schemas.microsoft.com/office/powerpoint/2010/main" val="3958889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itchFamily="34" charset="0"/>
              </a:defRPr>
            </a:lvl1pPr>
            <a:lvl2pPr marL="742950" indent="-285750" eaLnBrk="0" hangingPunct="0">
              <a:spcBef>
                <a:spcPct val="30000"/>
              </a:spcBef>
              <a:defRPr sz="1200">
                <a:solidFill>
                  <a:schemeClr val="tx1"/>
                </a:solidFill>
                <a:latin typeface="Tahoma" pitchFamily="34" charset="0"/>
              </a:defRPr>
            </a:lvl2pPr>
            <a:lvl3pPr marL="1143000" indent="-228600" eaLnBrk="0" hangingPunct="0">
              <a:spcBef>
                <a:spcPct val="30000"/>
              </a:spcBef>
              <a:defRPr sz="1200">
                <a:solidFill>
                  <a:schemeClr val="tx1"/>
                </a:solidFill>
                <a:latin typeface="Tahoma" pitchFamily="34" charset="0"/>
              </a:defRPr>
            </a:lvl3pPr>
            <a:lvl4pPr marL="1600200" indent="-228600" eaLnBrk="0" hangingPunct="0">
              <a:spcBef>
                <a:spcPct val="30000"/>
              </a:spcBef>
              <a:defRPr sz="1200">
                <a:solidFill>
                  <a:schemeClr val="tx1"/>
                </a:solidFill>
                <a:latin typeface="Tahoma" pitchFamily="34" charset="0"/>
              </a:defRPr>
            </a:lvl4pPr>
            <a:lvl5pPr marL="2057400" indent="-228600" eaLnBrk="0" hangingPunct="0">
              <a:spcBef>
                <a:spcPct val="30000"/>
              </a:spcBef>
              <a:defRPr sz="1200">
                <a:solidFill>
                  <a:schemeClr val="tx1"/>
                </a:solidFill>
                <a:latin typeface="Tahoma" pitchFamily="34" charset="0"/>
              </a:defRPr>
            </a:lvl5pPr>
            <a:lvl6pPr marL="2514600" indent="-228600" eaLnBrk="0" fontAlgn="base" hangingPunct="0">
              <a:spcBef>
                <a:spcPct val="30000"/>
              </a:spcBef>
              <a:spcAft>
                <a:spcPct val="0"/>
              </a:spcAft>
              <a:defRPr sz="1200">
                <a:solidFill>
                  <a:schemeClr val="tx1"/>
                </a:solidFill>
                <a:latin typeface="Tahoma" pitchFamily="34" charset="0"/>
              </a:defRPr>
            </a:lvl6pPr>
            <a:lvl7pPr marL="2971800" indent="-228600" eaLnBrk="0" fontAlgn="base" hangingPunct="0">
              <a:spcBef>
                <a:spcPct val="30000"/>
              </a:spcBef>
              <a:spcAft>
                <a:spcPct val="0"/>
              </a:spcAft>
              <a:defRPr sz="1200">
                <a:solidFill>
                  <a:schemeClr val="tx1"/>
                </a:solidFill>
                <a:latin typeface="Tahoma" pitchFamily="34" charset="0"/>
              </a:defRPr>
            </a:lvl7pPr>
            <a:lvl8pPr marL="3429000" indent="-228600" eaLnBrk="0" fontAlgn="base" hangingPunct="0">
              <a:spcBef>
                <a:spcPct val="30000"/>
              </a:spcBef>
              <a:spcAft>
                <a:spcPct val="0"/>
              </a:spcAft>
              <a:defRPr sz="1200">
                <a:solidFill>
                  <a:schemeClr val="tx1"/>
                </a:solidFill>
                <a:latin typeface="Tahoma" pitchFamily="34" charset="0"/>
              </a:defRPr>
            </a:lvl8pPr>
            <a:lvl9pPr marL="3886200" indent="-228600" eaLnBrk="0" fontAlgn="base" hangingPunct="0">
              <a:spcBef>
                <a:spcPct val="30000"/>
              </a:spcBef>
              <a:spcAft>
                <a:spcPct val="0"/>
              </a:spcAft>
              <a:defRPr sz="1200">
                <a:solidFill>
                  <a:schemeClr val="tx1"/>
                </a:solidFill>
                <a:latin typeface="Tahoma" pitchFamily="34" charset="0"/>
              </a:defRPr>
            </a:lvl9pPr>
          </a:lstStyle>
          <a:p>
            <a:pPr eaLnBrk="1" hangingPunct="1">
              <a:spcBef>
                <a:spcPct val="0"/>
              </a:spcBef>
            </a:pPr>
            <a:fld id="{1A160F2F-7072-435B-B6CF-2B958454BA95}" type="slidenum">
              <a:rPr lang="ru-RU" altLang="ru-RU" smtClean="0">
                <a:solidFill>
                  <a:prstClr val="black"/>
                </a:solidFill>
              </a:rPr>
              <a:pPr eaLnBrk="1" hangingPunct="1">
                <a:spcBef>
                  <a:spcPct val="0"/>
                </a:spcBef>
              </a:pPr>
              <a:t>1</a:t>
            </a:fld>
            <a:endParaRPr lang="ru-RU" altLang="ru-RU" smtClean="0">
              <a:solidFill>
                <a:prstClr val="black"/>
              </a:solidFill>
            </a:endParaRPr>
          </a:p>
        </p:txBody>
      </p:sp>
      <p:sp>
        <p:nvSpPr>
          <p:cNvPr id="9219" name="Rectangle 2"/>
          <p:cNvSpPr>
            <a:spLocks noGrp="1" noRot="1" noChangeAspect="1" noChangeArrowheads="1" noTextEdit="1"/>
          </p:cNvSpPr>
          <p:nvPr>
            <p:ph type="sldImg"/>
          </p:nvPr>
        </p:nvSpPr>
        <p:spPr>
          <a:xfrm>
            <a:off x="1143000" y="685800"/>
            <a:ext cx="4572000" cy="3429000"/>
          </a:xfrm>
          <a:ln/>
        </p:spPr>
      </p:sp>
      <p:sp>
        <p:nvSpPr>
          <p:cNvPr id="9220" name="Rectangle 3"/>
          <p:cNvSpPr>
            <a:spLocks noGrp="1" noChangeArrowheads="1"/>
          </p:cNvSpPr>
          <p:nvPr>
            <p:ph type="body" idx="1"/>
          </p:nvPr>
        </p:nvSpPr>
        <p:spPr>
          <a:noFill/>
        </p:spPr>
        <p:txBody>
          <a:bodyPr/>
          <a:lstStyle/>
          <a:p>
            <a:pPr eaLnBrk="1" hangingPunct="1"/>
            <a:endParaRPr lang="en-US"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20</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21</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22</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23</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24</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25</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26</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27</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28</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29</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solidFill>
                  <a:prstClr val="black"/>
                </a:solidFill>
              </a:rPr>
              <a:pPr/>
              <a:t>12</a:t>
            </a:fld>
            <a:endParaRPr lang="ru-RU">
              <a:solidFill>
                <a:prstClr val="black"/>
              </a:solidFill>
            </a:endParaRPr>
          </a:p>
        </p:txBody>
      </p:sp>
    </p:spTree>
    <p:extLst>
      <p:ext uri="{BB962C8B-B14F-4D97-AF65-F5344CB8AC3E}">
        <p14:creationId xmlns:p14="http://schemas.microsoft.com/office/powerpoint/2010/main" val="3534767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30</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31</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32</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33</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13</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14</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15</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16</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17</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18</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19</a:t>
            </a:fld>
            <a:endParaRPr lang="ru-RU"/>
          </a:p>
        </p:txBody>
      </p:sp>
    </p:spTree>
    <p:extLst>
      <p:ext uri="{BB962C8B-B14F-4D97-AF65-F5344CB8AC3E}">
        <p14:creationId xmlns:p14="http://schemas.microsoft.com/office/powerpoint/2010/main" val="3534767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13.01.2020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376948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13.01.2020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83999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13.01.2020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03684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472" y="275012"/>
            <a:ext cx="8229057" cy="1143240"/>
          </a:xfrm>
          <a:prstGeom prst="rect">
            <a:avLst/>
          </a:prstGeom>
        </p:spPr>
        <p:txBody>
          <a:bodyPr lIns="80147" tIns="40074" rIns="80147" bIns="40074"/>
          <a:lstStyle/>
          <a:p>
            <a:r>
              <a:rPr lang="ru-RU" smtClean="0"/>
              <a:t>Образец заголовка</a:t>
            </a:r>
            <a:endParaRPr lang="ru-RU"/>
          </a:p>
        </p:txBody>
      </p:sp>
      <p:sp>
        <p:nvSpPr>
          <p:cNvPr id="3" name="Объект 2"/>
          <p:cNvSpPr>
            <a:spLocks noGrp="1"/>
          </p:cNvSpPr>
          <p:nvPr>
            <p:ph idx="1"/>
          </p:nvPr>
        </p:nvSpPr>
        <p:spPr>
          <a:xfrm>
            <a:off x="457472" y="1599673"/>
            <a:ext cx="8229057" cy="4526884"/>
          </a:xfrm>
          <a:prstGeom prst="rect">
            <a:avLst/>
          </a:prstGeom>
        </p:spPr>
        <p:txBody>
          <a:bodyPr lIns="80147" tIns="40074" rIns="80147" bIns="40074"/>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8"/>
          <p:cNvSpPr>
            <a:spLocks noGrp="1" noChangeArrowheads="1"/>
          </p:cNvSpPr>
          <p:nvPr>
            <p:ph type="sldNum" sz="quarter" idx="10"/>
          </p:nvPr>
        </p:nvSpPr>
        <p:spPr>
          <a:ln/>
        </p:spPr>
        <p:txBody>
          <a:bodyPr/>
          <a:lstStyle>
            <a:lvl1pPr>
              <a:defRPr/>
            </a:lvl1pPr>
          </a:lstStyle>
          <a:p>
            <a:pPr>
              <a:defRPr/>
            </a:pPr>
            <a:fld id="{D9D431CD-D084-4F61-8931-25B505A2C5E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93982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472" y="275012"/>
            <a:ext cx="8229057" cy="1143240"/>
          </a:xfrm>
          <a:prstGeom prst="rect">
            <a:avLst/>
          </a:prstGeom>
        </p:spPr>
        <p:txBody>
          <a:bodyPr lIns="80147" tIns="40074" rIns="80147" bIns="40074"/>
          <a:lstStyle/>
          <a:p>
            <a:r>
              <a:rPr lang="ru-RU" smtClean="0"/>
              <a:t>Образец заголовка</a:t>
            </a:r>
            <a:endParaRPr lang="ru-RU"/>
          </a:p>
        </p:txBody>
      </p:sp>
      <p:sp>
        <p:nvSpPr>
          <p:cNvPr id="3" name="Таблица 2"/>
          <p:cNvSpPr>
            <a:spLocks noGrp="1"/>
          </p:cNvSpPr>
          <p:nvPr>
            <p:ph type="tbl" idx="1"/>
          </p:nvPr>
        </p:nvSpPr>
        <p:spPr>
          <a:xfrm>
            <a:off x="457472" y="1599673"/>
            <a:ext cx="8229057" cy="4526884"/>
          </a:xfrm>
          <a:prstGeom prst="rect">
            <a:avLst/>
          </a:prstGeom>
        </p:spPr>
        <p:txBody>
          <a:bodyPr lIns="80147" tIns="40074" rIns="80147" bIns="40074"/>
          <a:lstStyle/>
          <a:p>
            <a:pPr lvl="0"/>
            <a:endParaRPr lang="ru-RU" noProof="0" smtClean="0"/>
          </a:p>
        </p:txBody>
      </p:sp>
      <p:sp>
        <p:nvSpPr>
          <p:cNvPr id="4" name="Rectangle 18"/>
          <p:cNvSpPr>
            <a:spLocks noGrp="1" noChangeArrowheads="1"/>
          </p:cNvSpPr>
          <p:nvPr>
            <p:ph type="sldNum" sz="quarter" idx="10"/>
          </p:nvPr>
        </p:nvSpPr>
        <p:spPr>
          <a:ln/>
        </p:spPr>
        <p:txBody>
          <a:bodyPr/>
          <a:lstStyle>
            <a:lvl1pPr>
              <a:defRPr/>
            </a:lvl1pPr>
          </a:lstStyle>
          <a:p>
            <a:pPr>
              <a:defRPr/>
            </a:pPr>
            <a:fld id="{43BED9D0-92BB-4952-9F0B-5E14F0282F3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3181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atin typeface="+mj-lt"/>
              </a:defRPr>
            </a:lvl1pPr>
          </a:lstStyle>
          <a:p>
            <a:r>
              <a:rPr lang="ru-RU" smtClean="0"/>
              <a:t>Образец заголовка</a:t>
            </a:r>
            <a:endParaRPr lang="ru-RU"/>
          </a:p>
        </p:txBody>
      </p:sp>
      <p:sp>
        <p:nvSpPr>
          <p:cNvPr id="3" name="Объект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13.01.2020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802334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13.01.2020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03441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260AA7A-E7EC-4E9B-87FA-FDD1B56AEE6B}" type="datetimeFigureOut">
              <a:rPr lang="ru-RU" smtClean="0">
                <a:solidFill>
                  <a:prstClr val="black">
                    <a:tint val="75000"/>
                  </a:prstClr>
                </a:solidFill>
              </a:rPr>
              <a:pPr/>
              <a:t>13.01.2020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27990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260AA7A-E7EC-4E9B-87FA-FDD1B56AEE6B}" type="datetimeFigureOut">
              <a:rPr lang="ru-RU" smtClean="0">
                <a:solidFill>
                  <a:prstClr val="black">
                    <a:tint val="75000"/>
                  </a:prstClr>
                </a:solidFill>
              </a:rPr>
              <a:pPr/>
              <a:t>13.01.2020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7089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260AA7A-E7EC-4E9B-87FA-FDD1B56AEE6B}" type="datetimeFigureOut">
              <a:rPr lang="ru-RU" smtClean="0">
                <a:solidFill>
                  <a:prstClr val="black">
                    <a:tint val="75000"/>
                  </a:prstClr>
                </a:solidFill>
              </a:rPr>
              <a:pPr/>
              <a:t>13.01.2020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542030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60AA7A-E7EC-4E9B-87FA-FDD1B56AEE6B}" type="datetimeFigureOut">
              <a:rPr lang="ru-RU" smtClean="0">
                <a:solidFill>
                  <a:prstClr val="black">
                    <a:tint val="75000"/>
                  </a:prstClr>
                </a:solidFill>
              </a:rPr>
              <a:pPr/>
              <a:t>13.01.2020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062269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260AA7A-E7EC-4E9B-87FA-FDD1B56AEE6B}" type="datetimeFigureOut">
              <a:rPr lang="ru-RU" smtClean="0">
                <a:solidFill>
                  <a:prstClr val="black">
                    <a:tint val="75000"/>
                  </a:prstClr>
                </a:solidFill>
              </a:rPr>
              <a:pPr/>
              <a:t>13.01.2020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862863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260AA7A-E7EC-4E9B-87FA-FDD1B56AEE6B}" type="datetimeFigureOut">
              <a:rPr lang="ru-RU" smtClean="0">
                <a:solidFill>
                  <a:prstClr val="black">
                    <a:tint val="75000"/>
                  </a:prstClr>
                </a:solidFill>
              </a:rPr>
              <a:pPr/>
              <a:t>13.01.2020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215793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0AA7A-E7EC-4E9B-87FA-FDD1B56AEE6B}" type="datetimeFigureOut">
              <a:rPr lang="ru-RU" smtClean="0">
                <a:solidFill>
                  <a:prstClr val="black">
                    <a:tint val="75000"/>
                  </a:prstClr>
                </a:solidFill>
              </a:rPr>
              <a:pPr/>
              <a:t>13.01.2020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808006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7410" name="Rectangle 18"/>
          <p:cNvSpPr>
            <a:spLocks noGrp="1" noChangeArrowheads="1"/>
          </p:cNvSpPr>
          <p:nvPr>
            <p:ph type="sldNum" sz="quarter" idx="4"/>
          </p:nvPr>
        </p:nvSpPr>
        <p:spPr bwMode="auto">
          <a:xfrm>
            <a:off x="6692387" y="6283500"/>
            <a:ext cx="2133962" cy="4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6" tIns="45787" rIns="91576" bIns="45787" numCol="1" anchor="t" anchorCtr="0" compatLnSpc="1">
            <a:prstTxWarp prst="textNoShape">
              <a:avLst/>
            </a:prstTxWarp>
          </a:bodyPr>
          <a:lstStyle>
            <a:lvl1pPr algn="r" defTabSz="915570">
              <a:defRPr sz="900"/>
            </a:lvl1pPr>
          </a:lstStyle>
          <a:p>
            <a:pPr fontAlgn="base">
              <a:spcBef>
                <a:spcPct val="0"/>
              </a:spcBef>
              <a:spcAft>
                <a:spcPct val="0"/>
              </a:spcAft>
              <a:defRPr/>
            </a:pPr>
            <a:fld id="{267C3908-AA98-464C-93D8-3D04B749A619}" type="slidenum">
              <a:rPr lang="ru-RU">
                <a:solidFill>
                  <a:srgbClr val="000000"/>
                </a:solidFill>
                <a:latin typeface="Arial" charset="0"/>
              </a:rPr>
              <a:pPr fontAlgn="base">
                <a:spcBef>
                  <a:spcPct val="0"/>
                </a:spcBef>
                <a:spcAft>
                  <a:spcPct val="0"/>
                </a:spcAft>
                <a:defRPr/>
              </a:pPr>
              <a:t>‹#›</a:t>
            </a:fld>
            <a:endParaRPr lang="ru-RU">
              <a:solidFill>
                <a:srgbClr val="000000"/>
              </a:solidFill>
              <a:latin typeface="Arial" charset="0"/>
            </a:endParaRPr>
          </a:p>
        </p:txBody>
      </p:sp>
    </p:spTree>
    <p:extLst>
      <p:ext uri="{BB962C8B-B14F-4D97-AF65-F5344CB8AC3E}">
        <p14:creationId xmlns:p14="http://schemas.microsoft.com/office/powerpoint/2010/main" val="1274616989"/>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ctr" defTabSz="915570" rtl="0" eaLnBrk="0" fontAlgn="base" hangingPunct="0">
        <a:spcBef>
          <a:spcPct val="0"/>
        </a:spcBef>
        <a:spcAft>
          <a:spcPct val="0"/>
        </a:spcAft>
        <a:defRPr sz="4400">
          <a:solidFill>
            <a:schemeClr val="tx2"/>
          </a:solidFill>
          <a:latin typeface="+mj-lt"/>
          <a:ea typeface="+mj-ea"/>
          <a:cs typeface="+mj-cs"/>
        </a:defRPr>
      </a:lvl1pPr>
      <a:lvl2pPr algn="ctr" defTabSz="915570" rtl="0" eaLnBrk="0" fontAlgn="base" hangingPunct="0">
        <a:spcBef>
          <a:spcPct val="0"/>
        </a:spcBef>
        <a:spcAft>
          <a:spcPct val="0"/>
        </a:spcAft>
        <a:defRPr sz="4400">
          <a:solidFill>
            <a:schemeClr val="tx2"/>
          </a:solidFill>
          <a:latin typeface="Tahoma" pitchFamily="34" charset="0"/>
        </a:defRPr>
      </a:lvl2pPr>
      <a:lvl3pPr algn="ctr" defTabSz="915570" rtl="0" eaLnBrk="0" fontAlgn="base" hangingPunct="0">
        <a:spcBef>
          <a:spcPct val="0"/>
        </a:spcBef>
        <a:spcAft>
          <a:spcPct val="0"/>
        </a:spcAft>
        <a:defRPr sz="4400">
          <a:solidFill>
            <a:schemeClr val="tx2"/>
          </a:solidFill>
          <a:latin typeface="Tahoma" pitchFamily="34" charset="0"/>
        </a:defRPr>
      </a:lvl3pPr>
      <a:lvl4pPr algn="ctr" defTabSz="915570" rtl="0" eaLnBrk="0" fontAlgn="base" hangingPunct="0">
        <a:spcBef>
          <a:spcPct val="0"/>
        </a:spcBef>
        <a:spcAft>
          <a:spcPct val="0"/>
        </a:spcAft>
        <a:defRPr sz="4400">
          <a:solidFill>
            <a:schemeClr val="tx2"/>
          </a:solidFill>
          <a:latin typeface="Tahoma" pitchFamily="34" charset="0"/>
        </a:defRPr>
      </a:lvl4pPr>
      <a:lvl5pPr algn="ctr" defTabSz="915570" rtl="0" eaLnBrk="0" fontAlgn="base" hangingPunct="0">
        <a:spcBef>
          <a:spcPct val="0"/>
        </a:spcBef>
        <a:spcAft>
          <a:spcPct val="0"/>
        </a:spcAft>
        <a:defRPr sz="4400">
          <a:solidFill>
            <a:schemeClr val="tx2"/>
          </a:solidFill>
          <a:latin typeface="Tahoma" pitchFamily="34" charset="0"/>
        </a:defRPr>
      </a:lvl5pPr>
      <a:lvl6pPr marL="400736" algn="ctr" defTabSz="915570" rtl="0" fontAlgn="base">
        <a:spcBef>
          <a:spcPct val="0"/>
        </a:spcBef>
        <a:spcAft>
          <a:spcPct val="0"/>
        </a:spcAft>
        <a:defRPr sz="4400">
          <a:solidFill>
            <a:schemeClr val="tx2"/>
          </a:solidFill>
          <a:latin typeface="Tahoma" pitchFamily="34" charset="0"/>
        </a:defRPr>
      </a:lvl6pPr>
      <a:lvl7pPr marL="801472" algn="ctr" defTabSz="915570" rtl="0" fontAlgn="base">
        <a:spcBef>
          <a:spcPct val="0"/>
        </a:spcBef>
        <a:spcAft>
          <a:spcPct val="0"/>
        </a:spcAft>
        <a:defRPr sz="4400">
          <a:solidFill>
            <a:schemeClr val="tx2"/>
          </a:solidFill>
          <a:latin typeface="Tahoma" pitchFamily="34" charset="0"/>
        </a:defRPr>
      </a:lvl7pPr>
      <a:lvl8pPr marL="1202207" algn="ctr" defTabSz="915570" rtl="0" fontAlgn="base">
        <a:spcBef>
          <a:spcPct val="0"/>
        </a:spcBef>
        <a:spcAft>
          <a:spcPct val="0"/>
        </a:spcAft>
        <a:defRPr sz="4400">
          <a:solidFill>
            <a:schemeClr val="tx2"/>
          </a:solidFill>
          <a:latin typeface="Tahoma" pitchFamily="34" charset="0"/>
        </a:defRPr>
      </a:lvl8pPr>
      <a:lvl9pPr marL="1602943" algn="ctr" defTabSz="915570" rtl="0" fontAlgn="base">
        <a:spcBef>
          <a:spcPct val="0"/>
        </a:spcBef>
        <a:spcAft>
          <a:spcPct val="0"/>
        </a:spcAft>
        <a:defRPr sz="4400">
          <a:solidFill>
            <a:schemeClr val="tx2"/>
          </a:solidFill>
          <a:latin typeface="Tahoma" pitchFamily="34" charset="0"/>
        </a:defRPr>
      </a:lvl9pPr>
    </p:titleStyle>
    <p:bodyStyle>
      <a:lvl1pPr marL="342295" indent="-342295" algn="l" defTabSz="915570" rtl="0" eaLnBrk="0" fontAlgn="base" hangingPunct="0">
        <a:spcBef>
          <a:spcPct val="20000"/>
        </a:spcBef>
        <a:spcAft>
          <a:spcPct val="0"/>
        </a:spcAft>
        <a:buChar char="•"/>
        <a:defRPr sz="3200">
          <a:solidFill>
            <a:schemeClr val="tx1"/>
          </a:solidFill>
          <a:latin typeface="+mn-lt"/>
          <a:ea typeface="+mn-ea"/>
          <a:cs typeface="+mn-cs"/>
        </a:defRPr>
      </a:lvl1pPr>
      <a:lvl2pPr marL="744423" indent="-286637" algn="l" defTabSz="915570" rtl="0" eaLnBrk="0" fontAlgn="base" hangingPunct="0">
        <a:spcBef>
          <a:spcPct val="20000"/>
        </a:spcBef>
        <a:spcAft>
          <a:spcPct val="0"/>
        </a:spcAft>
        <a:buChar char="–"/>
        <a:defRPr sz="2800">
          <a:solidFill>
            <a:schemeClr val="tx1"/>
          </a:solidFill>
          <a:latin typeface="+mn-lt"/>
        </a:defRPr>
      </a:lvl2pPr>
      <a:lvl3pPr marL="1142376" indent="-226806" algn="l" defTabSz="915570" rtl="0" eaLnBrk="0" fontAlgn="base" hangingPunct="0">
        <a:spcBef>
          <a:spcPct val="20000"/>
        </a:spcBef>
        <a:spcAft>
          <a:spcPct val="0"/>
        </a:spcAft>
        <a:buChar char="•"/>
        <a:defRPr sz="2400">
          <a:solidFill>
            <a:schemeClr val="tx1"/>
          </a:solidFill>
          <a:latin typeface="+mn-lt"/>
        </a:defRPr>
      </a:lvl3pPr>
      <a:lvl4pPr marL="1602943" indent="-228197" algn="l" defTabSz="915570" rtl="0" eaLnBrk="0" fontAlgn="base" hangingPunct="0">
        <a:spcBef>
          <a:spcPct val="20000"/>
        </a:spcBef>
        <a:spcAft>
          <a:spcPct val="0"/>
        </a:spcAft>
        <a:buChar char="–"/>
        <a:defRPr sz="2000">
          <a:solidFill>
            <a:schemeClr val="tx1"/>
          </a:solidFill>
          <a:latin typeface="+mn-lt"/>
        </a:defRPr>
      </a:lvl4pPr>
      <a:lvl5pPr marL="2060729" indent="-230980" algn="l" defTabSz="915570" rtl="0" eaLnBrk="0" fontAlgn="base" hangingPunct="0">
        <a:spcBef>
          <a:spcPct val="20000"/>
        </a:spcBef>
        <a:spcAft>
          <a:spcPct val="0"/>
        </a:spcAft>
        <a:buChar char="»"/>
        <a:defRPr sz="2000">
          <a:solidFill>
            <a:schemeClr val="tx1"/>
          </a:solidFill>
          <a:latin typeface="+mn-lt"/>
        </a:defRPr>
      </a:lvl5pPr>
      <a:lvl6pPr marL="2461464" indent="-230980" algn="l" defTabSz="915570" rtl="0" fontAlgn="base">
        <a:spcBef>
          <a:spcPct val="20000"/>
        </a:spcBef>
        <a:spcAft>
          <a:spcPct val="0"/>
        </a:spcAft>
        <a:buChar char="»"/>
        <a:defRPr sz="2000">
          <a:solidFill>
            <a:schemeClr val="tx1"/>
          </a:solidFill>
          <a:latin typeface="+mn-lt"/>
        </a:defRPr>
      </a:lvl6pPr>
      <a:lvl7pPr marL="2862200" indent="-230980" algn="l" defTabSz="915570" rtl="0" fontAlgn="base">
        <a:spcBef>
          <a:spcPct val="20000"/>
        </a:spcBef>
        <a:spcAft>
          <a:spcPct val="0"/>
        </a:spcAft>
        <a:buChar char="»"/>
        <a:defRPr sz="2000">
          <a:solidFill>
            <a:schemeClr val="tx1"/>
          </a:solidFill>
          <a:latin typeface="+mn-lt"/>
        </a:defRPr>
      </a:lvl7pPr>
      <a:lvl8pPr marL="3262936" indent="-230980" algn="l" defTabSz="915570" rtl="0" fontAlgn="base">
        <a:spcBef>
          <a:spcPct val="20000"/>
        </a:spcBef>
        <a:spcAft>
          <a:spcPct val="0"/>
        </a:spcAft>
        <a:buChar char="»"/>
        <a:defRPr sz="2000">
          <a:solidFill>
            <a:schemeClr val="tx1"/>
          </a:solidFill>
          <a:latin typeface="+mn-lt"/>
        </a:defRPr>
      </a:lvl8pPr>
      <a:lvl9pPr marL="3663672" indent="-230980" algn="l" defTabSz="915570" rtl="0" fontAlgn="base">
        <a:spcBef>
          <a:spcPct val="20000"/>
        </a:spcBef>
        <a:spcAft>
          <a:spcPct val="0"/>
        </a:spcAft>
        <a:buChar char="»"/>
        <a:defRPr sz="2000">
          <a:solidFill>
            <a:schemeClr val="tx1"/>
          </a:solidFill>
          <a:latin typeface="+mn-lt"/>
        </a:defRPr>
      </a:lvl9pPr>
    </p:bodyStyle>
    <p:otherStyle>
      <a:defPPr>
        <a:defRPr lang="ru-RU"/>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rai_center@inbox.r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531" y="692696"/>
            <a:ext cx="1079130" cy="1144607"/>
          </a:xfrm>
          <a:prstGeom prst="rect">
            <a:avLst/>
          </a:prstGeom>
          <a:noFill/>
        </p:spPr>
      </p:pic>
      <p:sp>
        <p:nvSpPr>
          <p:cNvPr id="9" name="Поле 3"/>
          <p:cNvSpPr txBox="1">
            <a:spLocks/>
          </p:cNvSpPr>
          <p:nvPr/>
        </p:nvSpPr>
        <p:spPr>
          <a:xfrm>
            <a:off x="1547531" y="2564904"/>
            <a:ext cx="6805047" cy="2664296"/>
          </a:xfrm>
          <a:prstGeom prst="rect">
            <a:avLst/>
          </a:prstGeom>
          <a:solidFill>
            <a:srgbClr val="777777"/>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0133" tIns="40067" rIns="80133" bIns="40067" numCol="1" spcCol="0" rtlCol="0" fromWordArt="0" anchor="ctr" anchorCtr="0" forceAA="0" compatLnSpc="1">
            <a:prstTxWarp prst="textNoShape">
              <a:avLst/>
            </a:prstTxWarp>
            <a:noAutofit/>
          </a:bodyPr>
          <a:lstStyle/>
          <a:p>
            <a:pPr marL="237060" marR="430158" indent="236503" algn="ctr" fontAlgn="base">
              <a:spcBef>
                <a:spcPct val="0"/>
              </a:spcBef>
            </a:pPr>
            <a:r>
              <a:rPr lang="ru-RU" sz="1600" b="1" dirty="0" smtClean="0">
                <a:solidFill>
                  <a:schemeClr val="bg1"/>
                </a:solidFill>
                <a:latin typeface="+mj-lt"/>
              </a:rPr>
              <a:t/>
            </a:r>
            <a:br>
              <a:rPr lang="ru-RU" sz="1600" b="1" dirty="0" smtClean="0">
                <a:solidFill>
                  <a:schemeClr val="bg1"/>
                </a:solidFill>
                <a:latin typeface="+mj-lt"/>
              </a:rPr>
            </a:br>
            <a:r>
              <a:rPr lang="ru-RU" sz="2000" b="1" dirty="0" smtClean="0">
                <a:solidFill>
                  <a:schemeClr val="bg1"/>
                </a:solidFill>
                <a:latin typeface="+mj-lt"/>
              </a:rPr>
              <a:t>Независимая </a:t>
            </a:r>
            <a:r>
              <a:rPr lang="ru-RU" sz="2000" b="1" dirty="0">
                <a:solidFill>
                  <a:schemeClr val="bg1"/>
                </a:solidFill>
                <a:latin typeface="+mj-lt"/>
              </a:rPr>
              <a:t>оценка качества условий осуществления образовательной деятельности организациями, осуществляющими образовательную деятельность, расположенными на территории Свердловской области, </a:t>
            </a:r>
            <a:r>
              <a:rPr lang="ru-RU" sz="2000" b="1" dirty="0" smtClean="0">
                <a:solidFill>
                  <a:schemeClr val="bg1"/>
                </a:solidFill>
                <a:latin typeface="+mj-lt"/>
              </a:rPr>
              <a:t>реализующими программы </a:t>
            </a:r>
            <a:r>
              <a:rPr lang="ru-RU" sz="2000" b="1" dirty="0">
                <a:solidFill>
                  <a:schemeClr val="bg1"/>
                </a:solidFill>
                <a:latin typeface="+mj-lt"/>
              </a:rPr>
              <a:t>дошкольного образования</a:t>
            </a:r>
            <a:endParaRPr lang="ru-RU" sz="2000" b="1" dirty="0" smtClean="0">
              <a:solidFill>
                <a:schemeClr val="bg1"/>
              </a:solidFill>
              <a:latin typeface="+mj-lt"/>
            </a:endParaRPr>
          </a:p>
          <a:p>
            <a:pPr marL="237060" marR="430158" indent="236503" algn="ctr" fontAlgn="base">
              <a:spcBef>
                <a:spcPct val="0"/>
              </a:spcBef>
            </a:pPr>
            <a:endParaRPr lang="ru-RU" sz="2000" b="1" dirty="0">
              <a:solidFill>
                <a:schemeClr val="bg1"/>
              </a:solidFill>
              <a:latin typeface="+mj-lt"/>
            </a:endParaRPr>
          </a:p>
        </p:txBody>
      </p:sp>
      <p:cxnSp>
        <p:nvCxnSpPr>
          <p:cNvPr id="10" name="Прямая соединительная линия 36"/>
          <p:cNvCxnSpPr/>
          <p:nvPr/>
        </p:nvCxnSpPr>
        <p:spPr>
          <a:xfrm>
            <a:off x="1547531" y="5085184"/>
            <a:ext cx="6981518"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519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cs typeface="Arial" pitchFamily="34" charset="0"/>
              </a:rPr>
              <a:t>Информационная поддержка </a:t>
            </a:r>
            <a:r>
              <a:rPr lang="ru-RU" sz="1600" b="1" cap="all" dirty="0" smtClean="0">
                <a:solidFill>
                  <a:srgbClr val="696B6B"/>
                </a:solidFill>
                <a:cs typeface="Arial" pitchFamily="34" charset="0"/>
              </a:rPr>
              <a:t>нок. РОЛИК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659124" y="1052736"/>
            <a:ext cx="8199126" cy="5544616"/>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endParaRPr lang="ru-RU" dirty="0" smtClean="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185192"/>
            <a:ext cx="2926334" cy="1648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192050"/>
            <a:ext cx="2926334" cy="1641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0641" y="2967188"/>
            <a:ext cx="2926334" cy="1634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3804" y="2943791"/>
            <a:ext cx="2926334" cy="1650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7834" y="4732979"/>
            <a:ext cx="2926334" cy="1648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155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cs typeface="Arial" pitchFamily="34" charset="0"/>
              </a:rPr>
              <a:t>Информационная поддержка нок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761432" y="1349561"/>
            <a:ext cx="7980099" cy="3592109"/>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r>
                <a:rPr lang="ru-RU" sz="2000" b="1" dirty="0" smtClean="0">
                  <a:solidFill>
                    <a:prstClr val="black">
                      <a:lumMod val="85000"/>
                      <a:lumOff val="15000"/>
                    </a:prstClr>
                  </a:solidFill>
                  <a:latin typeface="+mj-lt"/>
                </a:rPr>
                <a:t>ПУБЛИКАЦИИ В СМИ</a:t>
              </a: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latin typeface="+mj-lt"/>
                </a:rPr>
                <a:t>Полные и краткие версии пресс-релизов и публикаций</a:t>
              </a: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latin typeface="+mj-lt"/>
                </a:rPr>
                <a:t>Размещение</a:t>
              </a:r>
              <a:r>
                <a:rPr lang="ru-RU" dirty="0">
                  <a:solidFill>
                    <a:schemeClr val="tx1">
                      <a:lumMod val="85000"/>
                      <a:lumOff val="15000"/>
                    </a:schemeClr>
                  </a:solidFill>
                  <a:latin typeface="+mj-lt"/>
                </a:rPr>
                <a:t>: </a:t>
              </a:r>
              <a:endParaRPr lang="ru-RU" dirty="0" smtClean="0">
                <a:solidFill>
                  <a:schemeClr val="tx1">
                    <a:lumMod val="85000"/>
                    <a:lumOff val="15000"/>
                  </a:schemeClr>
                </a:solidFill>
                <a:latin typeface="+mj-lt"/>
              </a:endParaRPr>
            </a:p>
            <a:p>
              <a:pPr marL="1657350" lvl="3" indent="-285750">
                <a:spcBef>
                  <a:spcPts val="300"/>
                </a:spcBef>
                <a:buClr>
                  <a:srgbClr val="FF9900"/>
                </a:buClr>
                <a:buSzPct val="70000"/>
                <a:buFont typeface="Arial" panose="020B0604020202020204" pitchFamily="34" charset="0"/>
                <a:buChar char="•"/>
              </a:pPr>
              <a:r>
                <a:rPr lang="ru-RU" b="1" dirty="0" smtClean="0">
                  <a:solidFill>
                    <a:schemeClr val="tx1">
                      <a:lumMod val="85000"/>
                      <a:lumOff val="15000"/>
                    </a:schemeClr>
                  </a:solidFill>
                  <a:latin typeface="+mj-lt"/>
                </a:rPr>
                <a:t>Газеты</a:t>
              </a:r>
              <a:r>
                <a:rPr lang="ru-RU" dirty="0" smtClean="0">
                  <a:solidFill>
                    <a:schemeClr val="tx1">
                      <a:lumMod val="85000"/>
                      <a:lumOff val="15000"/>
                    </a:schemeClr>
                  </a:solidFill>
                  <a:latin typeface="+mj-lt"/>
                </a:rPr>
                <a:t>: </a:t>
              </a:r>
              <a:r>
                <a:rPr lang="ru-RU" dirty="0">
                  <a:solidFill>
                    <a:schemeClr val="tx1">
                      <a:lumMod val="85000"/>
                      <a:lumOff val="15000"/>
                    </a:schemeClr>
                  </a:solidFill>
                  <a:latin typeface="+mj-lt"/>
                </a:rPr>
                <a:t>«Областная газета» и «Наша газета» (2 раза в неделю), «Вечерний Екатеринбург», «Российская газета» и «Комсомольская правда»</a:t>
              </a:r>
              <a:endParaRPr lang="ru-RU" dirty="0" smtClean="0">
                <a:solidFill>
                  <a:schemeClr val="tx1">
                    <a:lumMod val="85000"/>
                    <a:lumOff val="15000"/>
                  </a:schemeClr>
                </a:solidFill>
                <a:latin typeface="+mj-lt"/>
              </a:endParaRPr>
            </a:p>
            <a:p>
              <a:pPr marL="1657350" lvl="3" indent="-285750">
                <a:spcBef>
                  <a:spcPts val="300"/>
                </a:spcBef>
                <a:buClr>
                  <a:srgbClr val="FF9900"/>
                </a:buClr>
                <a:buSzPct val="70000"/>
                <a:buFont typeface="Arial" panose="020B0604020202020204" pitchFamily="34" charset="0"/>
                <a:buChar char="•"/>
              </a:pPr>
              <a:r>
                <a:rPr lang="ru-RU" b="1" dirty="0" smtClean="0">
                  <a:solidFill>
                    <a:schemeClr val="tx1">
                      <a:lumMod val="85000"/>
                      <a:lumOff val="15000"/>
                    </a:schemeClr>
                  </a:solidFill>
                  <a:latin typeface="+mj-lt"/>
                </a:rPr>
                <a:t>Электронные СМИ и информационные порталы:</a:t>
              </a:r>
              <a:r>
                <a:rPr lang="ru-RU" dirty="0" smtClean="0">
                  <a:solidFill>
                    <a:schemeClr val="tx1">
                      <a:lumMod val="85000"/>
                      <a:lumOff val="15000"/>
                    </a:schemeClr>
                  </a:solidFill>
                  <a:latin typeface="+mj-lt"/>
                </a:rPr>
                <a:t> </a:t>
              </a:r>
              <a:r>
                <a:rPr lang="en-US" dirty="0" smtClean="0">
                  <a:solidFill>
                    <a:schemeClr val="tx1">
                      <a:lumMod val="85000"/>
                      <a:lumOff val="15000"/>
                    </a:schemeClr>
                  </a:solidFill>
                  <a:latin typeface="+mj-lt"/>
                </a:rPr>
                <a:t>oblgazeta.ru</a:t>
              </a:r>
              <a:r>
                <a:rPr lang="en-US" dirty="0">
                  <a:solidFill>
                    <a:schemeClr val="tx1">
                      <a:lumMod val="85000"/>
                      <a:lumOff val="15000"/>
                    </a:schemeClr>
                  </a:solidFill>
                  <a:latin typeface="+mj-lt"/>
                </a:rPr>
                <a:t>, ngzt.ru, news.rambler.ru, apiural.ru, midural.ru, </a:t>
              </a:r>
              <a:r>
                <a:rPr lang="ru-RU" dirty="0" err="1">
                  <a:solidFill>
                    <a:schemeClr val="tx1">
                      <a:lumMod val="85000"/>
                      <a:lumOff val="15000"/>
                    </a:schemeClr>
                  </a:solidFill>
                  <a:latin typeface="+mj-lt"/>
                </a:rPr>
                <a:t>све.рф</a:t>
              </a:r>
              <a:r>
                <a:rPr lang="ru-RU" dirty="0">
                  <a:solidFill>
                    <a:schemeClr val="tx1">
                      <a:lumMod val="85000"/>
                      <a:lumOff val="15000"/>
                    </a:schemeClr>
                  </a:solidFill>
                  <a:latin typeface="+mj-lt"/>
                </a:rPr>
                <a:t>, </a:t>
              </a:r>
              <a:r>
                <a:rPr lang="en-US" dirty="0">
                  <a:solidFill>
                    <a:schemeClr val="tx1">
                      <a:lumMod val="85000"/>
                      <a:lumOff val="15000"/>
                    </a:schemeClr>
                  </a:solidFill>
                  <a:latin typeface="+mj-lt"/>
                </a:rPr>
                <a:t>rg.ru</a:t>
              </a:r>
              <a:r>
                <a:rPr lang="ru-RU" dirty="0">
                  <a:solidFill>
                    <a:schemeClr val="tx1">
                      <a:lumMod val="85000"/>
                      <a:lumOff val="15000"/>
                    </a:schemeClr>
                  </a:solidFill>
                  <a:latin typeface="+mj-lt"/>
                </a:rPr>
                <a:t>, </a:t>
              </a:r>
              <a:r>
                <a:rPr lang="en-US" dirty="0" smtClean="0">
                  <a:solidFill>
                    <a:schemeClr val="tx1">
                      <a:lumMod val="85000"/>
                      <a:lumOff val="15000"/>
                    </a:schemeClr>
                  </a:solidFill>
                  <a:latin typeface="+mj-lt"/>
                </a:rPr>
                <a:t>ural.kp.ru</a:t>
              </a:r>
              <a:r>
                <a:rPr lang="ru-RU" dirty="0" smtClean="0">
                  <a:solidFill>
                    <a:schemeClr val="tx1">
                      <a:lumMod val="85000"/>
                      <a:lumOff val="15000"/>
                    </a:schemeClr>
                  </a:solidFill>
                  <a:latin typeface="+mj-lt"/>
                </a:rPr>
                <a:t>, </a:t>
              </a:r>
              <a:r>
                <a:rPr lang="en-US" dirty="0" smtClean="0">
                  <a:solidFill>
                    <a:schemeClr val="tx1">
                      <a:lumMod val="85000"/>
                      <a:lumOff val="15000"/>
                    </a:schemeClr>
                  </a:solidFill>
                  <a:latin typeface="+mj-lt"/>
                </a:rPr>
                <a:t>minobraz.egov66.ru</a:t>
              </a:r>
              <a:endParaRPr lang="ru-RU" dirty="0" smtClean="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659672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ИТОГИ НОК УООД – 2019  СВЕРДЛОВСКАЯ ОБЛАСТЬ</a:t>
            </a:r>
            <a:endParaRPr lang="ru-RU" sz="1600" b="1" cap="all" dirty="0">
              <a:solidFill>
                <a:srgbClr val="696B6B"/>
              </a:solidFill>
              <a:ea typeface="+mn-ea"/>
              <a:cs typeface="Arial" pitchFamily="34" charset="0"/>
            </a:endParaRPr>
          </a:p>
        </p:txBody>
      </p:sp>
      <p:grpSp>
        <p:nvGrpSpPr>
          <p:cNvPr id="6" name="Group 25"/>
          <p:cNvGrpSpPr>
            <a:grpSpLocks/>
          </p:cNvGrpSpPr>
          <p:nvPr/>
        </p:nvGrpSpPr>
        <p:grpSpPr bwMode="auto">
          <a:xfrm>
            <a:off x="698324" y="1431396"/>
            <a:ext cx="7834115" cy="4661899"/>
            <a:chOff x="2198" y="2646"/>
            <a:chExt cx="627"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defRPr/>
              </a:pPr>
              <a:endParaRPr lang="ru-RU" sz="1000" kern="0">
                <a:solidFill>
                  <a:srgbClr val="000000"/>
                </a:solidFill>
              </a:endParaRPr>
            </a:p>
          </p:txBody>
        </p:sp>
        <p:sp>
          <p:nvSpPr>
            <p:cNvPr id="8" name="Rectangle 27"/>
            <p:cNvSpPr>
              <a:spLocks noChangeArrowheads="1"/>
            </p:cNvSpPr>
            <p:nvPr/>
          </p:nvSpPr>
          <p:spPr bwMode="auto">
            <a:xfrm>
              <a:off x="2198" y="2646"/>
              <a:ext cx="614" cy="634"/>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a:spcBef>
                  <a:spcPct val="30000"/>
                </a:spcBef>
                <a:buClr>
                  <a:srgbClr val="009900"/>
                </a:buClr>
                <a:buSzPct val="70000"/>
              </a:pPr>
              <a:endParaRPr lang="ru-RU" b="1" dirty="0" smtClean="0">
                <a:solidFill>
                  <a:prstClr val="black">
                    <a:lumMod val="85000"/>
                    <a:lumOff val="15000"/>
                  </a:prstClr>
                </a:solidFill>
              </a:endParaRPr>
            </a:p>
            <a:p>
              <a:pPr>
                <a:spcBef>
                  <a:spcPct val="30000"/>
                </a:spcBef>
                <a:buClr>
                  <a:srgbClr val="009900"/>
                </a:buClr>
                <a:buSzPct val="70000"/>
              </a:pPr>
              <a:endParaRPr lang="ru-RU" sz="1200" dirty="0" smtClean="0">
                <a:solidFill>
                  <a:prstClr val="black">
                    <a:lumMod val="85000"/>
                    <a:lumOff val="15000"/>
                  </a:prstClr>
                </a:solidFill>
              </a:endParaRPr>
            </a:p>
            <a:p>
              <a:pPr algn="ctr">
                <a:spcBef>
                  <a:spcPct val="30000"/>
                </a:spcBef>
                <a:buClr>
                  <a:srgbClr val="009900"/>
                </a:buClr>
                <a:buSzPct val="70000"/>
              </a:pPr>
              <a:r>
                <a:rPr lang="ru-RU" dirty="0" smtClean="0">
                  <a:solidFill>
                    <a:prstClr val="black">
                      <a:lumMod val="85000"/>
                      <a:lumOff val="15000"/>
                    </a:prstClr>
                  </a:solidFill>
                </a:rPr>
                <a:t>НОК УООД в Свердловской области  проведена в период  с 11.11.19 по 05.12.19</a:t>
              </a:r>
            </a:p>
            <a:p>
              <a:pPr algn="ctr">
                <a:spcBef>
                  <a:spcPct val="30000"/>
                </a:spcBef>
                <a:buClr>
                  <a:srgbClr val="009900"/>
                </a:buClr>
                <a:buSzPct val="70000"/>
              </a:pPr>
              <a:endParaRPr lang="ru-RU" dirty="0" smtClean="0">
                <a:solidFill>
                  <a:prstClr val="black">
                    <a:lumMod val="85000"/>
                    <a:lumOff val="15000"/>
                  </a:prstClr>
                </a:solidFill>
              </a:endParaRPr>
            </a:p>
            <a:p>
              <a:pPr algn="ctr">
                <a:spcBef>
                  <a:spcPct val="30000"/>
                </a:spcBef>
                <a:buClr>
                  <a:srgbClr val="009900"/>
                </a:buClr>
                <a:buSzPct val="70000"/>
              </a:pPr>
              <a:r>
                <a:rPr lang="ru-RU" b="1" dirty="0" smtClean="0">
                  <a:solidFill>
                    <a:prstClr val="black">
                      <a:lumMod val="85000"/>
                      <a:lumOff val="15000"/>
                    </a:prstClr>
                  </a:solidFill>
                </a:rPr>
                <a:t>196 762</a:t>
              </a:r>
              <a:r>
                <a:rPr lang="ru-RU" b="1" dirty="0">
                  <a:solidFill>
                    <a:prstClr val="black">
                      <a:lumMod val="85000"/>
                      <a:lumOff val="15000"/>
                    </a:prstClr>
                  </a:solidFill>
                </a:rPr>
                <a:t> </a:t>
              </a:r>
              <a:r>
                <a:rPr lang="ru-RU" dirty="0" smtClean="0">
                  <a:solidFill>
                    <a:prstClr val="black">
                      <a:lumMod val="85000"/>
                      <a:lumOff val="15000"/>
                    </a:prstClr>
                  </a:solidFill>
                </a:rPr>
                <a:t>родителя/ законного представителя воспитанников</a:t>
              </a:r>
              <a:r>
                <a:rPr lang="ru-RU" dirty="0">
                  <a:solidFill>
                    <a:prstClr val="black">
                      <a:lumMod val="85000"/>
                      <a:lumOff val="15000"/>
                    </a:prstClr>
                  </a:solidFill>
                </a:rPr>
                <a:t/>
              </a:r>
              <a:br>
                <a:rPr lang="ru-RU" dirty="0">
                  <a:solidFill>
                    <a:prstClr val="black">
                      <a:lumMod val="85000"/>
                      <a:lumOff val="15000"/>
                    </a:prstClr>
                  </a:solidFill>
                </a:rPr>
              </a:br>
              <a:r>
                <a:rPr lang="ru-RU" dirty="0" smtClean="0">
                  <a:solidFill>
                    <a:prstClr val="black">
                      <a:lumMod val="85000"/>
                      <a:lumOff val="15000"/>
                    </a:prstClr>
                  </a:solidFill>
                </a:rPr>
                <a:t>оценили образовательные учреждения</a:t>
              </a:r>
            </a:p>
            <a:p>
              <a:pPr>
                <a:spcBef>
                  <a:spcPct val="30000"/>
                </a:spcBef>
                <a:buClr>
                  <a:srgbClr val="009900"/>
                </a:buClr>
                <a:buSzPct val="70000"/>
              </a:pPr>
              <a:endParaRPr lang="ru-RU" sz="1000" dirty="0">
                <a:solidFill>
                  <a:prstClr val="black">
                    <a:lumMod val="85000"/>
                    <a:lumOff val="15000"/>
                  </a:prstClr>
                </a:solidFill>
              </a:endParaRPr>
            </a:p>
          </p:txBody>
        </p:sp>
        <p:sp>
          <p:nvSpPr>
            <p:cNvPr id="9"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a:lnSpc>
                  <a:spcPct val="95000"/>
                </a:lnSpc>
                <a:spcAft>
                  <a:spcPct val="25000"/>
                </a:spcAft>
                <a:defRPr/>
              </a:pPr>
              <a:endParaRPr lang="ru-RU" sz="1000" b="1" kern="0" dirty="0">
                <a:solidFill>
                  <a:prstClr val="black">
                    <a:lumMod val="65000"/>
                    <a:lumOff val="35000"/>
                  </a:prstClr>
                </a:solidFill>
              </a:endParaRPr>
            </a:p>
          </p:txBody>
        </p:sp>
      </p:grpSp>
      <p:cxnSp>
        <p:nvCxnSpPr>
          <p:cNvPr id="15" name="Прямая соединительная линия 36"/>
          <p:cNvCxnSpPr/>
          <p:nvPr/>
        </p:nvCxnSpPr>
        <p:spPr>
          <a:xfrm>
            <a:off x="2300225"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031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ea typeface="+mn-ea"/>
                <a:cs typeface="Arial" pitchFamily="34" charset="0"/>
              </a:rPr>
              <a:t>ИТОГИ </a:t>
            </a:r>
            <a:r>
              <a:rPr lang="ru-RU" sz="1600" b="1" cap="all" dirty="0" smtClean="0">
                <a:solidFill>
                  <a:srgbClr val="696B6B"/>
                </a:solidFill>
                <a:ea typeface="+mn-ea"/>
                <a:cs typeface="Arial" pitchFamily="34" charset="0"/>
              </a:rPr>
              <a:t>НОК УООД </a:t>
            </a:r>
            <a:r>
              <a:rPr lang="ru-RU" sz="1600" b="1" cap="all" dirty="0">
                <a:solidFill>
                  <a:srgbClr val="696B6B"/>
                </a:solidFill>
                <a:ea typeface="+mn-ea"/>
                <a:cs typeface="Arial" pitchFamily="34" charset="0"/>
              </a:rPr>
              <a:t>– </a:t>
            </a:r>
            <a:r>
              <a:rPr lang="ru-RU" sz="1600" b="1" cap="all" dirty="0" smtClean="0">
                <a:solidFill>
                  <a:srgbClr val="696B6B"/>
                </a:solidFill>
                <a:ea typeface="+mn-ea"/>
                <a:cs typeface="Arial" pitchFamily="34" charset="0"/>
              </a:rPr>
              <a:t>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ea typeface="+mn-ea"/>
                <a:cs typeface="Arial" pitchFamily="34" charset="0"/>
              </a:rPr>
              <a:t>ШКАЛА ОЦЕНКИ ИТОГОВОГО РЕЗУЛЬТАТА</a:t>
            </a:r>
          </a:p>
        </p:txBody>
      </p:sp>
      <p:grpSp>
        <p:nvGrpSpPr>
          <p:cNvPr id="6" name="Group 25"/>
          <p:cNvGrpSpPr>
            <a:grpSpLocks/>
          </p:cNvGrpSpPr>
          <p:nvPr/>
        </p:nvGrpSpPr>
        <p:grpSpPr bwMode="auto">
          <a:xfrm>
            <a:off x="723314" y="1431396"/>
            <a:ext cx="7809126" cy="4661899"/>
            <a:chOff x="2200" y="2646"/>
            <a:chExt cx="625"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defRPr/>
              </a:pPr>
              <a:endParaRPr lang="ru-RU" sz="1000" kern="0">
                <a:solidFill>
                  <a:srgbClr val="000000"/>
                </a:solidFill>
                <a:latin typeface="+mj-lt"/>
              </a:endParaRPr>
            </a:p>
          </p:txBody>
        </p:sp>
        <p:sp>
          <p:nvSpPr>
            <p:cNvPr id="8" name="Rectangle 27"/>
            <p:cNvSpPr>
              <a:spLocks noChangeArrowheads="1"/>
            </p:cNvSpPr>
            <p:nvPr/>
          </p:nvSpPr>
          <p:spPr bwMode="auto">
            <a:xfrm>
              <a:off x="2200" y="2646"/>
              <a:ext cx="614" cy="634"/>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a:spcBef>
                  <a:spcPct val="30000"/>
                </a:spcBef>
                <a:buClr>
                  <a:srgbClr val="009900"/>
                </a:buClr>
                <a:buSzPct val="70000"/>
              </a:pPr>
              <a:endParaRPr lang="ru-RU" b="1" dirty="0" smtClean="0">
                <a:solidFill>
                  <a:prstClr val="black">
                    <a:lumMod val="85000"/>
                    <a:lumOff val="15000"/>
                  </a:prstClr>
                </a:solidFill>
                <a:latin typeface="+mj-lt"/>
              </a:endParaRPr>
            </a:p>
          </p:txBody>
        </p:sp>
        <p:sp>
          <p:nvSpPr>
            <p:cNvPr id="9"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a:lnSpc>
                  <a:spcPct val="95000"/>
                </a:lnSpc>
                <a:spcAft>
                  <a:spcPct val="25000"/>
                </a:spcAft>
                <a:defRPr/>
              </a:pPr>
              <a:endParaRPr lang="ru-RU" sz="1000" b="1" kern="0" dirty="0">
                <a:solidFill>
                  <a:prstClr val="black">
                    <a:lumMod val="65000"/>
                    <a:lumOff val="35000"/>
                  </a:prstClr>
                </a:solidFill>
                <a:latin typeface="+mj-lt"/>
              </a:endParaRPr>
            </a:p>
          </p:txBody>
        </p:sp>
      </p:gr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10" name="Таблица 9"/>
          <p:cNvGraphicFramePr>
            <a:graphicFrameLocks noGrp="1"/>
          </p:cNvGraphicFramePr>
          <p:nvPr>
            <p:extLst>
              <p:ext uri="{D42A27DB-BD31-4B8C-83A1-F6EECF244321}">
                <p14:modId xmlns:p14="http://schemas.microsoft.com/office/powerpoint/2010/main" val="2333015730"/>
              </p:ext>
            </p:extLst>
          </p:nvPr>
        </p:nvGraphicFramePr>
        <p:xfrm>
          <a:off x="935722" y="2060848"/>
          <a:ext cx="7124131" cy="2604450"/>
        </p:xfrm>
        <a:graphic>
          <a:graphicData uri="http://schemas.openxmlformats.org/drawingml/2006/table">
            <a:tbl>
              <a:tblPr firstRow="1" firstCol="1" bandRow="1"/>
              <a:tblGrid>
                <a:gridCol w="2605312">
                  <a:extLst>
                    <a:ext uri="{9D8B030D-6E8A-4147-A177-3AD203B41FA5}">
                      <a16:colId xmlns:a16="http://schemas.microsoft.com/office/drawing/2014/main" val="20000"/>
                    </a:ext>
                  </a:extLst>
                </a:gridCol>
                <a:gridCol w="1845567">
                  <a:extLst>
                    <a:ext uri="{9D8B030D-6E8A-4147-A177-3AD203B41FA5}">
                      <a16:colId xmlns:a16="http://schemas.microsoft.com/office/drawing/2014/main" val="20001"/>
                    </a:ext>
                  </a:extLst>
                </a:gridCol>
                <a:gridCol w="2673252">
                  <a:extLst>
                    <a:ext uri="{9D8B030D-6E8A-4147-A177-3AD203B41FA5}">
                      <a16:colId xmlns:a16="http://schemas.microsoft.com/office/drawing/2014/main" val="20002"/>
                    </a:ext>
                  </a:extLst>
                </a:gridCol>
              </a:tblGrid>
              <a:tr h="4006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lgn="ctr">
                        <a:spcBef>
                          <a:spcPts val="600"/>
                        </a:spcBef>
                        <a:spcAft>
                          <a:spcPts val="600"/>
                        </a:spcAft>
                      </a:pPr>
                      <a:r>
                        <a:rPr lang="ru-RU" sz="1600" b="1" dirty="0">
                          <a:effectLst/>
                          <a:latin typeface="+mn-lt"/>
                          <a:ea typeface="Times New Roman"/>
                          <a:cs typeface="Times New Roman"/>
                        </a:rPr>
                        <a:t>Уровень</a:t>
                      </a:r>
                      <a:endParaRPr lang="ru-RU" sz="2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lgn="ctr">
                        <a:spcBef>
                          <a:spcPts val="600"/>
                        </a:spcBef>
                        <a:spcAft>
                          <a:spcPts val="600"/>
                        </a:spcAft>
                      </a:pPr>
                      <a:r>
                        <a:rPr lang="ru-RU" sz="1600" b="1" dirty="0">
                          <a:effectLst/>
                          <a:latin typeface="+mn-lt"/>
                          <a:ea typeface="Times New Roman"/>
                          <a:cs typeface="Times New Roman"/>
                        </a:rPr>
                        <a:t>Балл</a:t>
                      </a:r>
                      <a:endParaRPr lang="ru-RU" sz="2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lgn="ctr">
                        <a:spcBef>
                          <a:spcPts val="600"/>
                        </a:spcBef>
                        <a:spcAft>
                          <a:spcPts val="600"/>
                        </a:spcAft>
                      </a:pPr>
                      <a:r>
                        <a:rPr lang="ru-RU" sz="1600" b="1" dirty="0">
                          <a:effectLst/>
                          <a:latin typeface="+mn-lt"/>
                          <a:ea typeface="Times New Roman"/>
                          <a:cs typeface="Times New Roman"/>
                        </a:rPr>
                        <a:t>Цвет</a:t>
                      </a:r>
                      <a:endParaRPr lang="ru-RU" sz="2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Bef>
                          <a:spcPts val="600"/>
                        </a:spcBef>
                        <a:spcAft>
                          <a:spcPts val="600"/>
                        </a:spcAft>
                      </a:pPr>
                      <a:r>
                        <a:rPr lang="ru-RU" sz="1800" dirty="0" smtClean="0">
                          <a:effectLst/>
                          <a:latin typeface="+mn-lt"/>
                          <a:ea typeface="Times New Roman"/>
                          <a:cs typeface="Times New Roman"/>
                        </a:rPr>
                        <a:t>ОТЛИЧНО</a:t>
                      </a:r>
                      <a:endParaRPr lang="ru-RU" sz="1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a:effectLst/>
                          <a:latin typeface="+mn-lt"/>
                          <a:ea typeface="Times New Roman"/>
                          <a:cs typeface="Times New Roman"/>
                        </a:rPr>
                        <a:t>81-100</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a:effectLst/>
                          <a:latin typeface="+mn-lt"/>
                          <a:ea typeface="Times New Roman"/>
                          <a:cs typeface="Times New Roman"/>
                        </a:rPr>
                        <a:t> </a:t>
                      </a:r>
                      <a:endParaRPr lang="ru-RU" sz="240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76923C"/>
                    </a:solidFill>
                  </a:tcPr>
                </a:tc>
                <a:extLst>
                  <a:ext uri="{0D108BD9-81ED-4DB2-BD59-A6C34878D82A}">
                    <a16:rowId xmlns:a16="http://schemas.microsoft.com/office/drawing/2014/main" val="10001"/>
                  </a:ext>
                </a:extLst>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Bef>
                          <a:spcPts val="600"/>
                        </a:spcBef>
                        <a:spcAft>
                          <a:spcPts val="600"/>
                        </a:spcAft>
                      </a:pPr>
                      <a:r>
                        <a:rPr lang="ru-RU" sz="1800" dirty="0" smtClean="0">
                          <a:effectLst/>
                          <a:latin typeface="+mn-lt"/>
                          <a:ea typeface="Times New Roman"/>
                          <a:cs typeface="Times New Roman"/>
                        </a:rPr>
                        <a:t>ХОРОШО</a:t>
                      </a:r>
                      <a:endParaRPr lang="ru-RU" sz="1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a:effectLst/>
                          <a:latin typeface="+mn-lt"/>
                          <a:ea typeface="Times New Roman"/>
                          <a:cs typeface="Times New Roman"/>
                        </a:rPr>
                        <a:t>61-80</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dirty="0">
                          <a:effectLst/>
                          <a:latin typeface="+mn-lt"/>
                          <a:ea typeface="Times New Roman"/>
                          <a:cs typeface="Times New Roman"/>
                        </a:rPr>
                        <a:t> </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C2D69B"/>
                    </a:solidFill>
                  </a:tcPr>
                </a:tc>
                <a:extLst>
                  <a:ext uri="{0D108BD9-81ED-4DB2-BD59-A6C34878D82A}">
                    <a16:rowId xmlns:a16="http://schemas.microsoft.com/office/drawing/2014/main" val="10002"/>
                  </a:ext>
                </a:extLst>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Bef>
                          <a:spcPts val="600"/>
                        </a:spcBef>
                        <a:spcAft>
                          <a:spcPts val="600"/>
                        </a:spcAft>
                      </a:pPr>
                      <a:r>
                        <a:rPr lang="ru-RU" sz="1800" baseline="0" dirty="0" smtClean="0">
                          <a:effectLst/>
                          <a:latin typeface="+mn-lt"/>
                          <a:ea typeface="Times New Roman"/>
                          <a:cs typeface="Times New Roman"/>
                        </a:rPr>
                        <a:t>УДОВЛЕТВОРИТЕЛЬНО</a:t>
                      </a:r>
                      <a:endParaRPr lang="ru-RU" sz="1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smtClean="0">
                          <a:effectLst/>
                          <a:latin typeface="+mn-lt"/>
                          <a:ea typeface="Times New Roman"/>
                          <a:cs typeface="Times New Roman"/>
                        </a:rPr>
                        <a:t>40-60</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a:effectLst/>
                          <a:latin typeface="+mn-lt"/>
                          <a:ea typeface="Times New Roman"/>
                          <a:cs typeface="Times New Roman"/>
                        </a:rPr>
                        <a:t> </a:t>
                      </a:r>
                      <a:endParaRPr lang="ru-RU" sz="240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3"/>
                  </a:ext>
                </a:extLst>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smtClean="0">
                          <a:effectLst/>
                          <a:latin typeface="+mn-lt"/>
                          <a:ea typeface="Times New Roman"/>
                          <a:cs typeface="Times New Roman"/>
                        </a:rPr>
                        <a:t>НИЖЕ</a:t>
                      </a:r>
                      <a:r>
                        <a:rPr lang="ru-RU" sz="1800" baseline="0" dirty="0" smtClean="0">
                          <a:effectLst/>
                          <a:latin typeface="+mn-lt"/>
                          <a:ea typeface="Times New Roman"/>
                          <a:cs typeface="Times New Roman"/>
                        </a:rPr>
                        <a:t> СРЕДНЕГО</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a:effectLst/>
                          <a:latin typeface="+mn-lt"/>
                          <a:ea typeface="Times New Roman"/>
                          <a:cs typeface="Times New Roman"/>
                        </a:rPr>
                        <a:t>20-39</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dirty="0">
                          <a:effectLst/>
                          <a:latin typeface="+mn-lt"/>
                          <a:ea typeface="Times New Roman"/>
                          <a:cs typeface="Times New Roman"/>
                        </a:rPr>
                        <a:t> </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FFB343"/>
                    </a:solidFill>
                  </a:tcPr>
                </a:tc>
                <a:extLst>
                  <a:ext uri="{0D108BD9-81ED-4DB2-BD59-A6C34878D82A}">
                    <a16:rowId xmlns:a16="http://schemas.microsoft.com/office/drawing/2014/main" val="10004"/>
                  </a:ext>
                </a:extLst>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Bef>
                          <a:spcPts val="600"/>
                        </a:spcBef>
                        <a:spcAft>
                          <a:spcPts val="600"/>
                        </a:spcAft>
                      </a:pPr>
                      <a:r>
                        <a:rPr lang="ru-RU" sz="1800" dirty="0" smtClean="0">
                          <a:latin typeface="+mn-lt"/>
                        </a:rPr>
                        <a:t>НЕУДОВЛЕТВОРИТЕЛЬНО</a:t>
                      </a:r>
                      <a:endParaRPr lang="ru-RU" sz="1800" dirty="0">
                        <a:latin typeface="+mn-lt"/>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a:effectLst/>
                          <a:latin typeface="+mn-lt"/>
                          <a:ea typeface="Times New Roman"/>
                          <a:cs typeface="Times New Roman"/>
                        </a:rPr>
                        <a:t>0-19</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dirty="0">
                          <a:effectLst/>
                          <a:latin typeface="+mn-lt"/>
                          <a:ea typeface="Times New Roman"/>
                          <a:cs typeface="Times New Roman"/>
                        </a:rPr>
                        <a:t> </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36C0A"/>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93409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ИТОГОВЫЕ </a:t>
            </a:r>
            <a:r>
              <a:rPr lang="ru-RU" sz="1600" b="1" cap="all" dirty="0">
                <a:solidFill>
                  <a:srgbClr val="696B6B"/>
                </a:solidFill>
                <a:ea typeface="+mn-ea"/>
                <a:cs typeface="Arial" pitchFamily="34" charset="0"/>
              </a:rPr>
              <a:t>БАЛЛЫ</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val="283424095"/>
              </p:ext>
            </p:extLst>
          </p:nvPr>
        </p:nvGraphicFramePr>
        <p:xfrm>
          <a:off x="539552" y="1484784"/>
          <a:ext cx="9046027" cy="3939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1635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smtClean="0">
                <a:solidFill>
                  <a:srgbClr val="696B6B"/>
                </a:solidFill>
                <a:ea typeface="+mn-ea"/>
                <a:cs typeface="Arial" pitchFamily="34" charset="0"/>
              </a:rPr>
              <a:t/>
            </a:r>
            <a:br>
              <a:rPr lang="ru-RU" sz="1600" b="1" cap="all" dirty="0" smtClean="0">
                <a:solidFill>
                  <a:srgbClr val="696B6B"/>
                </a:solidFill>
                <a:ea typeface="+mn-ea"/>
                <a:cs typeface="Arial" pitchFamily="34" charset="0"/>
              </a:rPr>
            </a:br>
            <a:r>
              <a:rPr lang="ru-RU" sz="1600" b="1" cap="all" dirty="0" smtClean="0">
                <a:solidFill>
                  <a:srgbClr val="696B6B"/>
                </a:solidFill>
                <a:ea typeface="+mn-ea"/>
                <a:cs typeface="Arial" pitchFamily="34" charset="0"/>
              </a:rPr>
              <a:t>в целом</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10" name="Диаграмма 9"/>
          <p:cNvGraphicFramePr/>
          <p:nvPr>
            <p:extLst>
              <p:ext uri="{D42A27DB-BD31-4B8C-83A1-F6EECF244321}">
                <p14:modId xmlns:p14="http://schemas.microsoft.com/office/powerpoint/2010/main" val="3307250511"/>
              </p:ext>
            </p:extLst>
          </p:nvPr>
        </p:nvGraphicFramePr>
        <p:xfrm>
          <a:off x="539552" y="1700808"/>
          <a:ext cx="7272808"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угольник 2"/>
          <p:cNvSpPr/>
          <p:nvPr/>
        </p:nvSpPr>
        <p:spPr>
          <a:xfrm>
            <a:off x="5592066" y="1124129"/>
            <a:ext cx="3378992" cy="369332"/>
          </a:xfrm>
          <a:prstGeom prst="rect">
            <a:avLst/>
          </a:prstGeom>
        </p:spPr>
        <p:txBody>
          <a:bodyPr wrap="square">
            <a:spAutoFit/>
          </a:bodyPr>
          <a:lstStyle/>
          <a:p>
            <a:r>
              <a:rPr lang="ru-RU" dirty="0" smtClean="0"/>
              <a:t>Всего оценено </a:t>
            </a:r>
            <a:r>
              <a:rPr lang="ru-RU" b="1" dirty="0"/>
              <a:t>1190</a:t>
            </a:r>
            <a:r>
              <a:rPr lang="ru-RU" dirty="0"/>
              <a:t> </a:t>
            </a:r>
            <a:r>
              <a:rPr lang="ru-RU" dirty="0" smtClean="0"/>
              <a:t>организаций</a:t>
            </a:r>
          </a:p>
        </p:txBody>
      </p:sp>
    </p:spTree>
    <p:extLst>
      <p:ext uri="{BB962C8B-B14F-4D97-AF65-F5344CB8AC3E}">
        <p14:creationId xmlns:p14="http://schemas.microsoft.com/office/powerpoint/2010/main" val="1407802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ОБЩИЙ РЕЙТИНГ. ЛИДЕРЫ РЕЙТИНГА </a:t>
            </a:r>
            <a:r>
              <a:rPr lang="ru-RU" sz="1600" b="1" cap="all" dirty="0">
                <a:solidFill>
                  <a:srgbClr val="696B6B"/>
                </a:solidFill>
                <a:ea typeface="+mn-ea"/>
                <a:cs typeface="Arial" pitchFamily="34" charset="0"/>
              </a:rPr>
              <a:t>НОК. ТОП 10</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4260603194"/>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5699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ОБЩИЙ РЕЙТИНГ. 10 ПОСЛЕДНИХ ПОЗИЦИЙ </a:t>
            </a:r>
            <a:r>
              <a:rPr lang="ru-RU" sz="1600" b="1" cap="all" dirty="0">
                <a:solidFill>
                  <a:srgbClr val="696B6B"/>
                </a:solidFill>
                <a:ea typeface="+mn-ea"/>
                <a:cs typeface="Arial" pitchFamily="34" charset="0"/>
              </a:rPr>
              <a:t>РЕЙТИНГА НОК. ТОП 10</a:t>
            </a:r>
            <a:br>
              <a:rPr lang="ru-RU" sz="1600" b="1" cap="all" dirty="0">
                <a:solidFill>
                  <a:srgbClr val="696B6B"/>
                </a:solidFill>
                <a:ea typeface="+mn-ea"/>
                <a:cs typeface="Arial" pitchFamily="34" charset="0"/>
              </a:rPr>
            </a:b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3705246656"/>
              </p:ext>
            </p:extLst>
          </p:nvPr>
        </p:nvGraphicFramePr>
        <p:xfrm>
          <a:off x="107504" y="1268760"/>
          <a:ext cx="856895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3247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ea typeface="+mn-ea"/>
                <a:cs typeface="Arial" pitchFamily="34" charset="0"/>
              </a:rPr>
              <a:t>Организации дошкольного образования </a:t>
            </a:r>
            <a:r>
              <a:rPr lang="ru-RU" sz="1600" b="1" dirty="0" err="1" smtClean="0">
                <a:solidFill>
                  <a:srgbClr val="696B6B"/>
                </a:solidFill>
                <a:ea typeface="+mn-ea"/>
                <a:cs typeface="Arial" pitchFamily="34" charset="0"/>
              </a:rPr>
              <a:t>г</a:t>
            </a:r>
            <a:r>
              <a:rPr lang="ru-RU" sz="1600" b="1" cap="all" dirty="0" err="1" smtClean="0">
                <a:solidFill>
                  <a:srgbClr val="696B6B"/>
                </a:solidFill>
                <a:ea typeface="+mn-ea"/>
                <a:cs typeface="Arial" pitchFamily="34" charset="0"/>
              </a:rPr>
              <a:t>.Екатеринбурга</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val="4015241981"/>
              </p:ext>
            </p:extLst>
          </p:nvPr>
        </p:nvGraphicFramePr>
        <p:xfrm>
          <a:off x="683568" y="1308795"/>
          <a:ext cx="7704856" cy="4928517"/>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5592066" y="1124129"/>
            <a:ext cx="3378992" cy="369332"/>
          </a:xfrm>
          <a:prstGeom prst="rect">
            <a:avLst/>
          </a:prstGeom>
        </p:spPr>
        <p:txBody>
          <a:bodyPr wrap="square">
            <a:spAutoFit/>
          </a:bodyPr>
          <a:lstStyle/>
          <a:p>
            <a:r>
              <a:rPr lang="ru-RU" dirty="0" smtClean="0"/>
              <a:t>Всего оценено </a:t>
            </a:r>
            <a:r>
              <a:rPr lang="ru-RU" dirty="0"/>
              <a:t>348 организаций</a:t>
            </a:r>
            <a:endParaRPr lang="ru-RU" dirty="0" smtClean="0"/>
          </a:p>
        </p:txBody>
      </p:sp>
    </p:spTree>
    <p:extLst>
      <p:ext uri="{BB962C8B-B14F-4D97-AF65-F5344CB8AC3E}">
        <p14:creationId xmlns:p14="http://schemas.microsoft.com/office/powerpoint/2010/main" val="3475749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Дошкольные образовательные учреждения </a:t>
            </a:r>
            <a:r>
              <a:rPr lang="ru-RU" sz="1600" b="1" cap="all" dirty="0" err="1" smtClean="0">
                <a:solidFill>
                  <a:srgbClr val="696B6B"/>
                </a:solidFill>
                <a:ea typeface="+mn-ea"/>
                <a:cs typeface="Arial" pitchFamily="34" charset="0"/>
              </a:rPr>
              <a:t>Г.екатеринбурга</a:t>
            </a:r>
            <a:r>
              <a:rPr lang="ru-RU" sz="1600" b="1" cap="all" dirty="0" smtClean="0">
                <a:solidFill>
                  <a:srgbClr val="696B6B"/>
                </a:solidFill>
                <a:ea typeface="+mn-ea"/>
                <a:cs typeface="Arial" pitchFamily="34" charset="0"/>
              </a:rPr>
              <a:t>. ЛИДЕРЫ </a:t>
            </a:r>
            <a:r>
              <a:rPr lang="ru-RU" sz="1600" b="1" cap="all" dirty="0">
                <a:solidFill>
                  <a:srgbClr val="696B6B"/>
                </a:solidFill>
                <a:ea typeface="+mn-ea"/>
                <a:cs typeface="Arial" pitchFamily="34" charset="0"/>
              </a:rPr>
              <a:t>РЕЙТИНГА НОК. ТОП 10</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3283295282"/>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4998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ЦЕЛИ И ОБЪЕКТ НОК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7" name="Group 25"/>
          <p:cNvGrpSpPr>
            <a:grpSpLocks/>
          </p:cNvGrpSpPr>
          <p:nvPr/>
        </p:nvGrpSpPr>
        <p:grpSpPr bwMode="auto">
          <a:xfrm>
            <a:off x="622857" y="1465690"/>
            <a:ext cx="7992888" cy="1485347"/>
            <a:chOff x="2200" y="2646"/>
            <a:chExt cx="625" cy="647"/>
          </a:xfrm>
        </p:grpSpPr>
        <p:sp>
          <p:nvSpPr>
            <p:cNvPr id="18"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9" name="Rectangle 27"/>
            <p:cNvSpPr>
              <a:spLocks noChangeArrowheads="1"/>
            </p:cNvSpPr>
            <p:nvPr/>
          </p:nvSpPr>
          <p:spPr bwMode="auto">
            <a:xfrm>
              <a:off x="2200"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0"/>
                </a:spcAft>
                <a:buClr>
                  <a:srgbClr val="009900"/>
                </a:buClr>
                <a:buSzPct val="70000"/>
              </a:pPr>
              <a:r>
                <a:rPr lang="ru-RU" sz="2000" b="1" dirty="0" smtClean="0">
                  <a:solidFill>
                    <a:prstClr val="black">
                      <a:lumMod val="85000"/>
                      <a:lumOff val="15000"/>
                    </a:prstClr>
                  </a:solidFill>
                  <a:latin typeface="+mj-lt"/>
                </a:rPr>
                <a:t>ЦЕЛЬ</a:t>
              </a:r>
              <a:r>
                <a:rPr lang="ru-RU" sz="1400" b="1" dirty="0" smtClean="0">
                  <a:solidFill>
                    <a:prstClr val="black">
                      <a:lumMod val="85000"/>
                      <a:lumOff val="15000"/>
                    </a:prstClr>
                  </a:solidFill>
                  <a:latin typeface="+mj-lt"/>
                </a:rPr>
                <a:t> </a:t>
              </a:r>
              <a:r>
                <a:rPr lang="ru-RU" sz="2000" b="1" dirty="0" smtClean="0">
                  <a:solidFill>
                    <a:prstClr val="black">
                      <a:lumMod val="85000"/>
                      <a:lumOff val="15000"/>
                    </a:prstClr>
                  </a:solidFill>
                  <a:latin typeface="+mj-lt"/>
                </a:rPr>
                <a:t>НОК</a:t>
              </a:r>
            </a:p>
            <a:p>
              <a:pPr algn="ctr">
                <a:spcBef>
                  <a:spcPct val="30000"/>
                </a:spcBef>
                <a:buClr>
                  <a:schemeClr val="accent6">
                    <a:lumMod val="75000"/>
                  </a:schemeClr>
                </a:buClr>
                <a:buSzPct val="70000"/>
              </a:pPr>
              <a:r>
                <a:rPr lang="ru-RU" dirty="0">
                  <a:solidFill>
                    <a:schemeClr val="tx1">
                      <a:lumMod val="85000"/>
                      <a:lumOff val="15000"/>
                    </a:schemeClr>
                  </a:solidFill>
                  <a:latin typeface="+mj-lt"/>
                </a:rPr>
                <a:t>Информирование участников образовательных </a:t>
              </a:r>
              <a:r>
                <a:rPr lang="ru-RU" dirty="0" smtClean="0">
                  <a:solidFill>
                    <a:schemeClr val="tx1">
                      <a:lumMod val="85000"/>
                      <a:lumOff val="15000"/>
                    </a:schemeClr>
                  </a:solidFill>
                  <a:latin typeface="+mj-lt"/>
                </a:rPr>
                <a:t>отношений о </a:t>
              </a:r>
              <a:r>
                <a:rPr lang="ru-RU" dirty="0">
                  <a:solidFill>
                    <a:schemeClr val="tx1">
                      <a:lumMod val="85000"/>
                      <a:lumOff val="15000"/>
                    </a:schemeClr>
                  </a:solidFill>
                  <a:latin typeface="+mj-lt"/>
                </a:rPr>
                <a:t>качестве условий оказываемых обучающимся услуг и уровне организации работы по реализации образовательных программ</a:t>
              </a:r>
            </a:p>
            <a:p>
              <a:pPr marL="182563" indent="-182563">
                <a:spcBef>
                  <a:spcPct val="30000"/>
                </a:spcBef>
                <a:buClr>
                  <a:srgbClr val="009900"/>
                </a:buClr>
                <a:buSzPct val="70000"/>
                <a:buFont typeface="Arial Unicode MS" pitchFamily="34" charset="-128"/>
                <a:buChar char="◥"/>
              </a:pPr>
              <a:endParaRPr lang="ru-RU" sz="1200" dirty="0">
                <a:solidFill>
                  <a:schemeClr val="tx1">
                    <a:lumMod val="85000"/>
                    <a:lumOff val="15000"/>
                  </a:schemeClr>
                </a:solidFill>
                <a:latin typeface="+mj-lt"/>
              </a:endParaRPr>
            </a:p>
          </p:txBody>
        </p:sp>
        <p:sp>
          <p:nvSpPr>
            <p:cNvPr id="20"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grpSp>
        <p:nvGrpSpPr>
          <p:cNvPr id="15" name="Group 25"/>
          <p:cNvGrpSpPr>
            <a:grpSpLocks/>
          </p:cNvGrpSpPr>
          <p:nvPr/>
        </p:nvGrpSpPr>
        <p:grpSpPr bwMode="auto">
          <a:xfrm>
            <a:off x="638142" y="3933055"/>
            <a:ext cx="8008274" cy="2081727"/>
            <a:chOff x="2203" y="2646"/>
            <a:chExt cx="622" cy="647"/>
          </a:xfrm>
        </p:grpSpPr>
        <p:sp>
          <p:nvSpPr>
            <p:cNvPr id="16"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21" name="Rectangle 27"/>
            <p:cNvSpPr>
              <a:spLocks noChangeArrowheads="1"/>
            </p:cNvSpPr>
            <p:nvPr/>
          </p:nvSpPr>
          <p:spPr bwMode="auto">
            <a:xfrm>
              <a:off x="2203"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0"/>
                </a:spcAft>
                <a:buClr>
                  <a:srgbClr val="009900"/>
                </a:buClr>
                <a:buSzPct val="70000"/>
              </a:pPr>
              <a:r>
                <a:rPr lang="ru-RU" sz="2000" b="1" dirty="0" smtClean="0">
                  <a:solidFill>
                    <a:prstClr val="black">
                      <a:lumMod val="85000"/>
                      <a:lumOff val="15000"/>
                    </a:prstClr>
                  </a:solidFill>
                  <a:latin typeface="+mj-lt"/>
                </a:rPr>
                <a:t>ОЦЕНИВАЛИСЬ</a:t>
              </a:r>
            </a:p>
            <a:p>
              <a:pPr algn="ctr">
                <a:spcBef>
                  <a:spcPct val="30000"/>
                </a:spcBef>
                <a:buClr>
                  <a:schemeClr val="accent6">
                    <a:lumMod val="75000"/>
                  </a:schemeClr>
                </a:buClr>
                <a:buSzPct val="70000"/>
              </a:pPr>
              <a:r>
                <a:rPr lang="ru-RU" sz="2000" b="1" dirty="0" smtClean="0">
                  <a:solidFill>
                    <a:schemeClr val="tx1">
                      <a:lumMod val="85000"/>
                      <a:lumOff val="15000"/>
                    </a:schemeClr>
                  </a:solidFill>
                  <a:latin typeface="+mj-lt"/>
                </a:rPr>
                <a:t>1</a:t>
              </a:r>
              <a:r>
                <a:rPr lang="en-US" sz="2000" b="1" dirty="0" smtClean="0">
                  <a:solidFill>
                    <a:schemeClr val="tx1">
                      <a:lumMod val="85000"/>
                      <a:lumOff val="15000"/>
                    </a:schemeClr>
                  </a:solidFill>
                  <a:latin typeface="+mj-lt"/>
                </a:rPr>
                <a:t>190</a:t>
              </a:r>
              <a:r>
                <a:rPr lang="ru-RU" sz="2000" dirty="0" smtClean="0">
                  <a:solidFill>
                    <a:schemeClr val="tx1">
                      <a:lumMod val="85000"/>
                      <a:lumOff val="15000"/>
                    </a:schemeClr>
                  </a:solidFill>
                  <a:latin typeface="+mj-lt"/>
                </a:rPr>
                <a:t> образовательных учреждений Свердловской области, из них:</a:t>
              </a:r>
            </a:p>
            <a:p>
              <a:pPr algn="ctr">
                <a:spcBef>
                  <a:spcPct val="30000"/>
                </a:spcBef>
                <a:buClr>
                  <a:schemeClr val="accent6">
                    <a:lumMod val="75000"/>
                  </a:schemeClr>
                </a:buClr>
                <a:buSzPct val="70000"/>
              </a:pPr>
              <a:r>
                <a:rPr lang="ru-RU" b="1" dirty="0" smtClean="0">
                  <a:solidFill>
                    <a:schemeClr val="tx1">
                      <a:lumMod val="85000"/>
                      <a:lumOff val="15000"/>
                    </a:schemeClr>
                  </a:solidFill>
                  <a:latin typeface="+mj-lt"/>
                </a:rPr>
                <a:t>1151</a:t>
              </a:r>
              <a:r>
                <a:rPr lang="ru-RU" dirty="0" smtClean="0">
                  <a:solidFill>
                    <a:schemeClr val="tx1">
                      <a:lumMod val="85000"/>
                      <a:lumOff val="15000"/>
                    </a:schemeClr>
                  </a:solidFill>
                  <a:latin typeface="+mj-lt"/>
                </a:rPr>
                <a:t> дошкольное образовательное учреждение</a:t>
              </a:r>
            </a:p>
            <a:p>
              <a:pPr algn="ctr">
                <a:spcBef>
                  <a:spcPct val="30000"/>
                </a:spcBef>
                <a:buClr>
                  <a:schemeClr val="accent6">
                    <a:lumMod val="75000"/>
                  </a:schemeClr>
                </a:buClr>
                <a:buSzPct val="70000"/>
              </a:pPr>
              <a:r>
                <a:rPr lang="ru-RU" b="1" dirty="0" smtClean="0">
                  <a:solidFill>
                    <a:schemeClr val="tx1">
                      <a:lumMod val="85000"/>
                      <a:lumOff val="15000"/>
                    </a:schemeClr>
                  </a:solidFill>
                  <a:latin typeface="+mj-lt"/>
                </a:rPr>
                <a:t>26</a:t>
              </a:r>
              <a:r>
                <a:rPr lang="ru-RU" dirty="0" smtClean="0">
                  <a:solidFill>
                    <a:schemeClr val="tx1">
                      <a:lumMod val="85000"/>
                      <a:lumOff val="15000"/>
                    </a:schemeClr>
                  </a:solidFill>
                  <a:latin typeface="+mj-lt"/>
                </a:rPr>
                <a:t> негосударственных дошкольных образовательных учреждений</a:t>
              </a:r>
            </a:p>
            <a:p>
              <a:pPr algn="ctr">
                <a:spcBef>
                  <a:spcPct val="30000"/>
                </a:spcBef>
                <a:buClr>
                  <a:schemeClr val="accent6">
                    <a:lumMod val="75000"/>
                  </a:schemeClr>
                </a:buClr>
                <a:buSzPct val="70000"/>
              </a:pPr>
              <a:r>
                <a:rPr lang="ru-RU" b="1" dirty="0" smtClean="0">
                  <a:solidFill>
                    <a:schemeClr val="tx1">
                      <a:lumMod val="85000"/>
                      <a:lumOff val="15000"/>
                    </a:schemeClr>
                  </a:solidFill>
                  <a:latin typeface="+mj-lt"/>
                </a:rPr>
                <a:t>13</a:t>
              </a:r>
              <a:r>
                <a:rPr lang="ru-RU" dirty="0" smtClean="0">
                  <a:solidFill>
                    <a:schemeClr val="tx1">
                      <a:lumMod val="85000"/>
                      <a:lumOff val="15000"/>
                    </a:schemeClr>
                  </a:solidFill>
                  <a:latin typeface="+mj-lt"/>
                </a:rPr>
                <a:t> негосударственных организаций общего образования</a:t>
              </a:r>
              <a:endParaRPr lang="ru-RU" dirty="0">
                <a:solidFill>
                  <a:schemeClr val="tx1">
                    <a:lumMod val="85000"/>
                    <a:lumOff val="15000"/>
                  </a:schemeClr>
                </a:solidFill>
                <a:latin typeface="+mj-lt"/>
              </a:endParaRPr>
            </a:p>
            <a:p>
              <a:pPr marL="182563" indent="-182563">
                <a:spcBef>
                  <a:spcPct val="30000"/>
                </a:spcBef>
                <a:buClr>
                  <a:srgbClr val="009900"/>
                </a:buClr>
                <a:buSzPct val="70000"/>
                <a:buFont typeface="Arial Unicode MS" pitchFamily="34" charset="-128"/>
                <a:buChar char="◥"/>
              </a:pPr>
              <a:endParaRPr lang="ru-RU" sz="1200" dirty="0">
                <a:solidFill>
                  <a:schemeClr val="tx1">
                    <a:lumMod val="85000"/>
                    <a:lumOff val="15000"/>
                  </a:schemeClr>
                </a:solidFill>
                <a:latin typeface="+mj-lt"/>
              </a:endParaRPr>
            </a:p>
          </p:txBody>
        </p:sp>
        <p:sp>
          <p:nvSpPr>
            <p:cNvPr id="22"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2525231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cs typeface="Arial" pitchFamily="34" charset="0"/>
              </a:rPr>
              <a:t>Дошкольные образовательные учреждения </a:t>
            </a:r>
            <a:r>
              <a:rPr lang="ru-RU" sz="1600" b="1" cap="all" dirty="0" err="1">
                <a:solidFill>
                  <a:srgbClr val="696B6B"/>
                </a:solidFill>
                <a:cs typeface="Arial" pitchFamily="34" charset="0"/>
              </a:rPr>
              <a:t>Г.екатеринбурга</a:t>
            </a:r>
            <a:r>
              <a:rPr lang="ru-RU" sz="1600" b="1" cap="all" dirty="0">
                <a:solidFill>
                  <a:srgbClr val="696B6B"/>
                </a:solidFill>
                <a:cs typeface="Arial" pitchFamily="34" charset="0"/>
              </a:rPr>
              <a:t>. </a:t>
            </a:r>
            <a:r>
              <a:rPr lang="ru-RU" sz="1600" b="1" cap="all" dirty="0" smtClean="0">
                <a:solidFill>
                  <a:srgbClr val="696B6B"/>
                </a:solidFill>
                <a:ea typeface="+mn-ea"/>
                <a:cs typeface="Arial" pitchFamily="34" charset="0"/>
              </a:rPr>
              <a:t>10 ПОСЛЕДНИХ ПОЗИЦИЙ </a:t>
            </a:r>
            <a:r>
              <a:rPr lang="ru-RU" sz="1600" b="1" cap="all" dirty="0">
                <a:solidFill>
                  <a:srgbClr val="696B6B"/>
                </a:solidFill>
                <a:ea typeface="+mn-ea"/>
                <a:cs typeface="Arial" pitchFamily="34" charset="0"/>
              </a:rPr>
              <a:t>РЕЙТИНГА НОК. ТОП 10</a:t>
            </a:r>
            <a:br>
              <a:rPr lang="ru-RU" sz="1600" b="1" cap="all" dirty="0">
                <a:solidFill>
                  <a:srgbClr val="696B6B"/>
                </a:solidFill>
                <a:ea typeface="+mn-ea"/>
                <a:cs typeface="Arial" pitchFamily="34" charset="0"/>
              </a:rPr>
            </a:b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2151292184"/>
              </p:ext>
            </p:extLst>
          </p:nvPr>
        </p:nvGraphicFramePr>
        <p:xfrm>
          <a:off x="179512" y="1268760"/>
          <a:ext cx="856895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111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ea typeface="+mn-ea"/>
                <a:cs typeface="Arial" pitchFamily="34" charset="0"/>
              </a:rPr>
              <a:t>Организации дошкольного образования, находящиеся в ведении муниципалитетов Свердловской области</a:t>
            </a:r>
          </a:p>
        </p:txBody>
      </p:sp>
      <p:cxnSp>
        <p:nvCxnSpPr>
          <p:cNvPr id="15" name="Прямая соединительная линия 36"/>
          <p:cNvCxnSpPr/>
          <p:nvPr/>
        </p:nvCxnSpPr>
        <p:spPr>
          <a:xfrm>
            <a:off x="2300225" y="1124744"/>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val="3374422166"/>
              </p:ext>
            </p:extLst>
          </p:nvPr>
        </p:nvGraphicFramePr>
        <p:xfrm>
          <a:off x="683568" y="1678127"/>
          <a:ext cx="7344816" cy="4919225"/>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5598515" y="1308795"/>
            <a:ext cx="3378992" cy="369332"/>
          </a:xfrm>
          <a:prstGeom prst="rect">
            <a:avLst/>
          </a:prstGeom>
        </p:spPr>
        <p:txBody>
          <a:bodyPr wrap="square">
            <a:spAutoFit/>
          </a:bodyPr>
          <a:lstStyle/>
          <a:p>
            <a:r>
              <a:rPr lang="ru-RU" dirty="0" smtClean="0"/>
              <a:t>Всего оценена </a:t>
            </a:r>
            <a:r>
              <a:rPr lang="ru-RU" dirty="0"/>
              <a:t>801 организация</a:t>
            </a:r>
            <a:endParaRPr lang="ru-RU" dirty="0" smtClean="0"/>
          </a:p>
        </p:txBody>
      </p:sp>
    </p:spTree>
    <p:extLst>
      <p:ext uri="{BB962C8B-B14F-4D97-AF65-F5344CB8AC3E}">
        <p14:creationId xmlns:p14="http://schemas.microsoft.com/office/powerpoint/2010/main" val="1286097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356" y="188640"/>
            <a:ext cx="8229600" cy="618121"/>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cs typeface="Arial" pitchFamily="34" charset="0"/>
              </a:rPr>
              <a:t>Организации дошкольного образования, находящиеся в ведении муниципалитетов Свердловской </a:t>
            </a:r>
            <a:r>
              <a:rPr lang="ru-RU" sz="1600" b="1" cap="all" dirty="0" smtClean="0">
                <a:solidFill>
                  <a:srgbClr val="696B6B"/>
                </a:solidFill>
                <a:cs typeface="Arial" pitchFamily="34" charset="0"/>
              </a:rPr>
              <a:t>области. </a:t>
            </a:r>
            <a:r>
              <a:rPr lang="ru-RU" sz="1600" b="1" cap="all" dirty="0" smtClean="0">
                <a:solidFill>
                  <a:srgbClr val="696B6B"/>
                </a:solidFill>
                <a:ea typeface="+mn-ea"/>
                <a:cs typeface="Arial" pitchFamily="34" charset="0"/>
              </a:rPr>
              <a:t>ЛИДЕРЫ </a:t>
            </a:r>
            <a:r>
              <a:rPr lang="ru-RU" sz="1600" b="1" cap="all" dirty="0">
                <a:solidFill>
                  <a:srgbClr val="696B6B"/>
                </a:solidFill>
                <a:ea typeface="+mn-ea"/>
                <a:cs typeface="Arial" pitchFamily="34" charset="0"/>
              </a:rPr>
              <a:t>РЕЙТИНГА НОК. ТОП 10</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1443713118"/>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4998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cs typeface="Arial" pitchFamily="34" charset="0"/>
              </a:rPr>
              <a:t>Организации дошкольного образования, находящиеся в ведении муниципалитетов Свердловской </a:t>
            </a:r>
            <a:r>
              <a:rPr lang="ru-RU" sz="1600" b="1" cap="all" dirty="0" smtClean="0">
                <a:solidFill>
                  <a:srgbClr val="696B6B"/>
                </a:solidFill>
                <a:cs typeface="Arial" pitchFamily="34" charset="0"/>
              </a:rPr>
              <a:t>области. </a:t>
            </a:r>
            <a:r>
              <a:rPr lang="ru-RU" sz="1600" b="1" cap="all" dirty="0" smtClean="0">
                <a:solidFill>
                  <a:srgbClr val="696B6B"/>
                </a:solidFill>
                <a:ea typeface="+mn-ea"/>
                <a:cs typeface="Arial" pitchFamily="34" charset="0"/>
              </a:rPr>
              <a:t>10 ПОСЛЕДНИХ ПОЗИЦИЙ </a:t>
            </a:r>
            <a:r>
              <a:rPr lang="ru-RU" sz="1600" b="1" cap="all" dirty="0">
                <a:solidFill>
                  <a:srgbClr val="696B6B"/>
                </a:solidFill>
                <a:ea typeface="+mn-ea"/>
                <a:cs typeface="Arial" pitchFamily="34" charset="0"/>
              </a:rPr>
              <a:t>РЕЙТИНГА НОК. ТОП 10</a:t>
            </a:r>
            <a:br>
              <a:rPr lang="ru-RU" sz="1600" b="1" cap="all" dirty="0">
                <a:solidFill>
                  <a:srgbClr val="696B6B"/>
                </a:solidFill>
                <a:ea typeface="+mn-ea"/>
                <a:cs typeface="Arial" pitchFamily="34" charset="0"/>
              </a:rPr>
            </a:b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3113797550"/>
              </p:ext>
            </p:extLst>
          </p:nvPr>
        </p:nvGraphicFramePr>
        <p:xfrm>
          <a:off x="107504" y="1268760"/>
          <a:ext cx="856895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111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ea typeface="+mn-ea"/>
                <a:cs typeface="Arial" pitchFamily="34" charset="0"/>
              </a:rPr>
              <a:t>Негосударственные образовательные организации</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5592066" y="1124129"/>
            <a:ext cx="3378992" cy="369332"/>
          </a:xfrm>
          <a:prstGeom prst="rect">
            <a:avLst/>
          </a:prstGeom>
        </p:spPr>
        <p:txBody>
          <a:bodyPr wrap="square">
            <a:spAutoFit/>
          </a:bodyPr>
          <a:lstStyle/>
          <a:p>
            <a:r>
              <a:rPr lang="ru-RU" dirty="0" smtClean="0"/>
              <a:t>Всего оценена </a:t>
            </a:r>
            <a:r>
              <a:rPr lang="ru-RU" dirty="0"/>
              <a:t>41 организация</a:t>
            </a:r>
            <a:endParaRPr lang="ru-RU" dirty="0" smtClean="0"/>
          </a:p>
        </p:txBody>
      </p:sp>
      <p:graphicFrame>
        <p:nvGraphicFramePr>
          <p:cNvPr id="5" name="Диаграмма 4"/>
          <p:cNvGraphicFramePr/>
          <p:nvPr>
            <p:extLst>
              <p:ext uri="{D42A27DB-BD31-4B8C-83A1-F6EECF244321}">
                <p14:modId xmlns:p14="http://schemas.microsoft.com/office/powerpoint/2010/main" val="3595641702"/>
              </p:ext>
            </p:extLst>
          </p:nvPr>
        </p:nvGraphicFramePr>
        <p:xfrm>
          <a:off x="539552" y="1493461"/>
          <a:ext cx="7776864" cy="4959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1635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7210"/>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негосударственные образовательные организации</a:t>
            </a:r>
            <a:br>
              <a:rPr lang="ru-RU" sz="1600" b="1" cap="all" dirty="0" smtClean="0">
                <a:solidFill>
                  <a:srgbClr val="696B6B"/>
                </a:solidFill>
                <a:ea typeface="+mn-ea"/>
                <a:cs typeface="Arial" pitchFamily="34" charset="0"/>
              </a:rPr>
            </a:br>
            <a:r>
              <a:rPr lang="ru-RU" sz="1600" b="1" cap="all" dirty="0" smtClean="0">
                <a:solidFill>
                  <a:srgbClr val="696B6B"/>
                </a:solidFill>
                <a:ea typeface="+mn-ea"/>
                <a:cs typeface="Arial" pitchFamily="34" charset="0"/>
              </a:rPr>
              <a:t>ЛИДЕРЫ </a:t>
            </a:r>
            <a:r>
              <a:rPr lang="ru-RU" sz="1600" b="1" cap="all" dirty="0">
                <a:solidFill>
                  <a:srgbClr val="696B6B"/>
                </a:solidFill>
                <a:ea typeface="+mn-ea"/>
                <a:cs typeface="Arial" pitchFamily="34" charset="0"/>
              </a:rPr>
              <a:t>РЕЙТИНГА НОК. ТОП 10</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4230448920"/>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4998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cs typeface="Arial" pitchFamily="34" charset="0"/>
              </a:rPr>
              <a:t>негосударственные образовательные </a:t>
            </a:r>
            <a:r>
              <a:rPr lang="ru-RU" sz="1600" b="1" cap="all" dirty="0" smtClean="0">
                <a:solidFill>
                  <a:srgbClr val="696B6B"/>
                </a:solidFill>
                <a:cs typeface="Arial" pitchFamily="34" charset="0"/>
              </a:rPr>
              <a:t>организации</a:t>
            </a:r>
            <a:r>
              <a:rPr lang="ru-RU" sz="1600" b="1" cap="all" dirty="0">
                <a:solidFill>
                  <a:srgbClr val="696B6B"/>
                </a:solidFill>
                <a:cs typeface="Arial" pitchFamily="34" charset="0"/>
              </a:rPr>
              <a:t/>
            </a:r>
            <a:br>
              <a:rPr lang="ru-RU" sz="1600" b="1" cap="all" dirty="0">
                <a:solidFill>
                  <a:srgbClr val="696B6B"/>
                </a:solidFill>
                <a:cs typeface="Arial" pitchFamily="34" charset="0"/>
              </a:rPr>
            </a:br>
            <a:r>
              <a:rPr lang="ru-RU" sz="1600" b="1" cap="all" dirty="0" smtClean="0">
                <a:solidFill>
                  <a:srgbClr val="696B6B"/>
                </a:solidFill>
                <a:ea typeface="+mn-ea"/>
                <a:cs typeface="Arial" pitchFamily="34" charset="0"/>
              </a:rPr>
              <a:t>10 ПОСЛЕДНИХ ПОЗИЦИЙ </a:t>
            </a:r>
            <a:r>
              <a:rPr lang="ru-RU" sz="1600" b="1" cap="all" dirty="0">
                <a:solidFill>
                  <a:srgbClr val="696B6B"/>
                </a:solidFill>
                <a:ea typeface="+mn-ea"/>
                <a:cs typeface="Arial" pitchFamily="34" charset="0"/>
              </a:rPr>
              <a:t>РЕЙТИНГА НОК. ТОП 10</a:t>
            </a:r>
            <a:br>
              <a:rPr lang="ru-RU" sz="1600" b="1" cap="all" dirty="0">
                <a:solidFill>
                  <a:srgbClr val="696B6B"/>
                </a:solidFill>
                <a:ea typeface="+mn-ea"/>
                <a:cs typeface="Arial" pitchFamily="34" charset="0"/>
              </a:rPr>
            </a:b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4051565665"/>
              </p:ext>
            </p:extLst>
          </p:nvPr>
        </p:nvGraphicFramePr>
        <p:xfrm>
          <a:off x="304321" y="1268760"/>
          <a:ext cx="856895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1114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7210"/>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основные замечания получателей услуг</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84550771"/>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2968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удовлетворенность работой организации с родителями</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val="606794179"/>
              </p:ext>
            </p:extLst>
          </p:nvPr>
        </p:nvGraphicFramePr>
        <p:xfrm>
          <a:off x="539552" y="1484784"/>
          <a:ext cx="8344353" cy="3939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8963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популяризация официального сайта </a:t>
            </a:r>
            <a:r>
              <a:rPr lang="en-US" sz="1600" b="1" cap="all" dirty="0" smtClean="0">
                <a:solidFill>
                  <a:srgbClr val="696B6B"/>
                </a:solidFill>
                <a:ea typeface="+mn-ea"/>
                <a:cs typeface="Arial" pitchFamily="34" charset="0"/>
              </a:rPr>
              <a:t>bus.gov.ru</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val="3713929493"/>
              </p:ext>
            </p:extLst>
          </p:nvPr>
        </p:nvGraphicFramePr>
        <p:xfrm>
          <a:off x="539552" y="1484784"/>
          <a:ext cx="8344353"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2384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ea typeface="+mn-ea"/>
                <a:cs typeface="Arial" pitchFamily="34" charset="0"/>
              </a:rPr>
              <a:t>Нормативно-правовая база для проведения НОК УООД</a:t>
            </a: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107504" y="1127967"/>
            <a:ext cx="8750746" cy="5325369"/>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2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Федеральный закон </a:t>
              </a:r>
              <a:r>
                <a:rPr lang="ru-RU" sz="1200" dirty="0">
                  <a:solidFill>
                    <a:schemeClr val="tx1">
                      <a:lumMod val="85000"/>
                      <a:lumOff val="15000"/>
                    </a:schemeClr>
                  </a:solidFill>
                  <a:latin typeface="+mj-lt"/>
                </a:rPr>
                <a:t>от 29 декабря 2012 года № 273-ФЗ «Об образовании в Российской Федерации</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Федеральный закон </a:t>
              </a:r>
              <a:r>
                <a:rPr lang="ru-RU" sz="1200" dirty="0">
                  <a:solidFill>
                    <a:schemeClr val="tx1">
                      <a:lumMod val="85000"/>
                      <a:lumOff val="15000"/>
                    </a:schemeClr>
                  </a:solidFill>
                  <a:latin typeface="+mj-lt"/>
                </a:rPr>
                <a:t>от 5 декабря 2017 г. № 392-ФЗ «О внесении изменений в отдельные законодательные акты Российской Федерации по вопросам совершенствования проведения независимой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Постановление </a:t>
              </a:r>
              <a:r>
                <a:rPr lang="ru-RU" sz="1200" dirty="0">
                  <a:solidFill>
                    <a:schemeClr val="tx1">
                      <a:lumMod val="85000"/>
                      <a:lumOff val="15000"/>
                    </a:schemeClr>
                  </a:solidFill>
                  <a:latin typeface="+mj-lt"/>
                </a:rPr>
                <a:t>Правительства Российской Федерации от 10 июля 2013 года № 582 «О правилах размещения на официальном сайте образовательной организации в информационно-телекоммуникационной сети «Интернет» и обновлении информации об образовательной организации</a:t>
              </a:r>
              <a:r>
                <a:rPr lang="ru-RU" sz="1200" dirty="0" smtClean="0">
                  <a:solidFill>
                    <a:schemeClr val="tx1">
                      <a:lumMod val="85000"/>
                      <a:lumOff val="15000"/>
                    </a:schemeClr>
                  </a:solidFill>
                  <a:latin typeface="+mj-lt"/>
                </a:rPr>
                <a:t>» </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Постановление </a:t>
              </a:r>
              <a:r>
                <a:rPr lang="ru-RU" sz="1200" dirty="0">
                  <a:solidFill>
                    <a:schemeClr val="tx1">
                      <a:lumMod val="85000"/>
                      <a:lumOff val="15000"/>
                    </a:schemeClr>
                  </a:solidFill>
                  <a:latin typeface="+mj-lt"/>
                </a:rPr>
                <a:t>Правительства Российской Федерации от 31 мая 2018 года № 638 «Об утверждении Правил сбора и обобщения информации о качестве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Минфина России от 07.05.2019 № 66н «О составе информации о результатах независимой оценки качества условий осуществления образовательной деятельности организациями, осуществляющими образовательную деятельность, условий оказания услуг организациями культуры, социального обслуживания, медицинскими организациями, федеральными учреждениями медико-социальной экспертизы, размещаемой на официальном сайте для размещения информации о государственных и муниципальных учреждениях в информационно-телекоммуникационной сети «Интернет», включая единые требования к такой информации, и порядке ее размещения, а также требованиях к качеству, удобству и простоте поиска указанной информации</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Министерства труда и социальной защиты Российской Федерации от 31 мая 2018 г. № 344н (зарегистрирован в Минюсте России от 11 октября 2018 г. № 52409) «Об утверждении Единого порядка расчета показателей, характеризующих общие критерии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2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12615386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7210"/>
            <a:ext cx="8229600" cy="519502"/>
          </a:xfrm>
        </p:spPr>
        <p:txBody>
          <a:bodyPr>
            <a:normAutofit fontScale="90000"/>
          </a:bodyPr>
          <a:lstStyle/>
          <a:p>
            <a:pPr algn="l"/>
            <a:r>
              <a:rPr lang="ru-RU" sz="1600" b="1" cap="all" dirty="0">
                <a:solidFill>
                  <a:srgbClr val="696B6B"/>
                </a:solidFill>
                <a:ea typeface="+mn-ea"/>
                <a:cs typeface="Arial" pitchFamily="34" charset="0"/>
              </a:rPr>
              <a:t>ИТОГИ </a:t>
            </a:r>
            <a:r>
              <a:rPr lang="ru-RU" sz="1600" b="1" cap="all" dirty="0" smtClean="0">
                <a:solidFill>
                  <a:srgbClr val="696B6B"/>
                </a:solidFill>
                <a:ea typeface="+mn-ea"/>
                <a:cs typeface="Arial" pitchFamily="34" charset="0"/>
              </a:rPr>
              <a:t>НОК УООД </a:t>
            </a:r>
            <a:r>
              <a:rPr lang="ru-RU" sz="1600" b="1" cap="all" dirty="0">
                <a:solidFill>
                  <a:srgbClr val="696B6B"/>
                </a:solidFill>
                <a:ea typeface="+mn-ea"/>
                <a:cs typeface="Arial" pitchFamily="34" charset="0"/>
              </a:rPr>
              <a:t>– 2019</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основные недостатки по результатам нок уоод-2019</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5" name="Group 25"/>
          <p:cNvGrpSpPr>
            <a:grpSpLocks/>
          </p:cNvGrpSpPr>
          <p:nvPr/>
        </p:nvGrpSpPr>
        <p:grpSpPr bwMode="auto">
          <a:xfrm>
            <a:off x="107504" y="1127967"/>
            <a:ext cx="8750746" cy="5469385"/>
            <a:chOff x="2201" y="2646"/>
            <a:chExt cx="624"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200" kern="0">
                <a:solidFill>
                  <a:srgbClr val="000000"/>
                </a:solidFill>
                <a:latin typeface="+mj-lt"/>
              </a:endParaRPr>
            </a:p>
          </p:txBody>
        </p:sp>
        <p:sp>
          <p:nvSpPr>
            <p:cNvPr id="8"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lvl="1">
                <a:spcBef>
                  <a:spcPct val="30000"/>
                </a:spcBef>
                <a:spcAft>
                  <a:spcPts val="900"/>
                </a:spcAft>
                <a:buClr>
                  <a:srgbClr val="FF9900"/>
                </a:buClr>
                <a:buSzPct val="70000"/>
              </a:pPr>
              <a:r>
                <a:rPr lang="ru-RU" sz="1400" dirty="0">
                  <a:solidFill>
                    <a:schemeClr val="tx1">
                      <a:lumMod val="85000"/>
                      <a:lumOff val="15000"/>
                    </a:schemeClr>
                  </a:solidFill>
                  <a:latin typeface="+mj-lt"/>
                </a:rPr>
                <a:t>Основными недостатками образовательных организаций, принявших участие в независимой оценке условий осуществления образовательной деятельности образовательными организациями Свердловской области, являются: </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Недостаточная </a:t>
              </a:r>
              <a:r>
                <a:rPr lang="ru-RU" sz="1400" dirty="0" err="1">
                  <a:solidFill>
                    <a:schemeClr val="tx1">
                      <a:lumMod val="85000"/>
                      <a:lumOff val="15000"/>
                    </a:schemeClr>
                  </a:solidFill>
                  <a:latin typeface="+mj-lt"/>
                </a:rPr>
                <a:t>оборудованность</a:t>
              </a:r>
              <a:r>
                <a:rPr lang="ru-RU" sz="1400" dirty="0">
                  <a:solidFill>
                    <a:schemeClr val="tx1">
                      <a:lumMod val="85000"/>
                      <a:lumOff val="15000"/>
                    </a:schemeClr>
                  </a:solidFill>
                  <a:latin typeface="+mj-lt"/>
                </a:rPr>
                <a:t> помещений организаций и прилегающих территорий с учетом доступности для инвалидов</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 </a:t>
              </a:r>
              <a:r>
                <a:rPr lang="ru-RU" sz="1400" dirty="0">
                  <a:solidFill>
                    <a:schemeClr val="tx1">
                      <a:lumMod val="85000"/>
                      <a:lumOff val="15000"/>
                    </a:schemeClr>
                  </a:solidFill>
                  <a:latin typeface="+mj-lt"/>
                </a:rPr>
                <a:t>предоставление организациями в полной мере условий доступности, позволяющих инвалидам получать услуги наравне с другими</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Недостаточное </a:t>
              </a:r>
              <a:r>
                <a:rPr lang="ru-RU" sz="1400" dirty="0">
                  <a:solidFill>
                    <a:schemeClr val="tx1">
                      <a:lumMod val="85000"/>
                      <a:lumOff val="15000"/>
                    </a:schemeClr>
                  </a:solidFill>
                  <a:latin typeface="+mj-lt"/>
                </a:rPr>
                <a:t>обеспечение условий комфортности (у части организаций)</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Несоответствие </a:t>
              </a:r>
              <a:r>
                <a:rPr lang="ru-RU" sz="1400" dirty="0">
                  <a:solidFill>
                    <a:schemeClr val="tx1">
                      <a:lumMod val="85000"/>
                      <a:lumOff val="15000"/>
                    </a:schemeClr>
                  </a:solidFill>
                  <a:latin typeface="+mj-lt"/>
                </a:rPr>
                <a:t>информации об организации, размещенной на общедоступных ресурсах (стендах, официальном сайте), требованиям, установленным нормативно-правовыми актами (у части организаций)</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Отсутствие </a:t>
              </a:r>
              <a:r>
                <a:rPr lang="ru-RU" sz="1400" dirty="0">
                  <a:solidFill>
                    <a:schemeClr val="tx1">
                      <a:lumMod val="85000"/>
                      <a:lumOff val="15000"/>
                    </a:schemeClr>
                  </a:solidFill>
                  <a:latin typeface="+mj-lt"/>
                </a:rPr>
                <a:t>функционирующего официального сайта у 5 образовательных организаций (отключен за неуплату/ в связи с окончанием срока действия договора и </a:t>
              </a:r>
              <a:r>
                <a:rPr lang="ru-RU" sz="1400" dirty="0" err="1">
                  <a:solidFill>
                    <a:schemeClr val="tx1">
                      <a:lumMod val="85000"/>
                      <a:lumOff val="15000"/>
                    </a:schemeClr>
                  </a:solidFill>
                  <a:latin typeface="+mj-lt"/>
                </a:rPr>
                <a:t>тп</a:t>
              </a:r>
              <a:r>
                <a:rPr lang="ru-RU" sz="1400" dirty="0">
                  <a:solidFill>
                    <a:schemeClr val="tx1">
                      <a:lumMod val="85000"/>
                      <a:lumOff val="15000"/>
                    </a:schemeClr>
                  </a:solidFill>
                  <a:latin typeface="+mj-lt"/>
                </a:rPr>
                <a:t>),</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Ограниченный </a:t>
              </a:r>
              <a:r>
                <a:rPr lang="ru-RU" sz="1400" dirty="0">
                  <a:solidFill>
                    <a:schemeClr val="tx1">
                      <a:lumMod val="85000"/>
                      <a:lumOff val="15000"/>
                    </a:schemeClr>
                  </a:solidFill>
                  <a:latin typeface="+mj-lt"/>
                </a:rPr>
                <a:t>набор используемых рядом организаций способов дистанционного взаимодействия с получателями услуг (например, только телефон и электронная почта), а также отсутствие на официальном сайте информации о возможных дистанционных способах взаимодействия</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Неудовлетворенность </a:t>
              </a:r>
              <a:r>
                <a:rPr lang="ru-RU" sz="1400" dirty="0">
                  <a:solidFill>
                    <a:schemeClr val="tx1">
                      <a:lumMod val="85000"/>
                      <a:lumOff val="15000"/>
                    </a:schemeClr>
                  </a:solidFill>
                  <a:latin typeface="+mj-lt"/>
                </a:rPr>
                <a:t>графиком работы дошкольных учреждений (слишком раннее окончание работы</a:t>
              </a:r>
              <a:r>
                <a:rPr lang="ru-RU" sz="1400" dirty="0" smtClean="0">
                  <a:solidFill>
                    <a:schemeClr val="tx1">
                      <a:lumMod val="85000"/>
                      <a:lumOff val="15000"/>
                    </a:schemeClr>
                  </a:solidFill>
                  <a:latin typeface="+mj-lt"/>
                </a:rPr>
                <a:t>)</a:t>
              </a:r>
              <a:endParaRPr lang="ru-RU" sz="1400" dirty="0">
                <a:solidFill>
                  <a:schemeClr val="tx1">
                    <a:lumMod val="85000"/>
                    <a:lumOff val="15000"/>
                  </a:schemeClr>
                </a:solidFill>
                <a:latin typeface="+mj-lt"/>
              </a:endParaRPr>
            </a:p>
          </p:txBody>
        </p:sp>
        <p:sp>
          <p:nvSpPr>
            <p:cNvPr id="9"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2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32892898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7210"/>
            <a:ext cx="8229600" cy="519502"/>
          </a:xfrm>
        </p:spPr>
        <p:txBody>
          <a:bodyPr>
            <a:normAutofit fontScale="90000"/>
          </a:bodyPr>
          <a:lstStyle/>
          <a:p>
            <a:pPr algn="l"/>
            <a:r>
              <a:rPr lang="ru-RU" sz="1600" b="1" cap="all" dirty="0">
                <a:solidFill>
                  <a:srgbClr val="696B6B"/>
                </a:solidFill>
                <a:ea typeface="+mn-ea"/>
                <a:cs typeface="Arial" pitchFamily="34" charset="0"/>
              </a:rPr>
              <a:t>ИТОГИ </a:t>
            </a:r>
            <a:r>
              <a:rPr lang="ru-RU" sz="1600" b="1" cap="all" dirty="0" smtClean="0">
                <a:solidFill>
                  <a:srgbClr val="696B6B"/>
                </a:solidFill>
                <a:ea typeface="+mn-ea"/>
                <a:cs typeface="Arial" pitchFamily="34" charset="0"/>
              </a:rPr>
              <a:t>НОК УООД </a:t>
            </a:r>
            <a:r>
              <a:rPr lang="ru-RU" sz="1600" b="1" cap="all" dirty="0">
                <a:solidFill>
                  <a:srgbClr val="696B6B"/>
                </a:solidFill>
                <a:ea typeface="+mn-ea"/>
                <a:cs typeface="Arial" pitchFamily="34" charset="0"/>
              </a:rPr>
              <a:t>– 2019</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основные недостатки по результатам нок уоод-2019 (продолжение(</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5" name="Group 25"/>
          <p:cNvGrpSpPr>
            <a:grpSpLocks/>
          </p:cNvGrpSpPr>
          <p:nvPr/>
        </p:nvGrpSpPr>
        <p:grpSpPr bwMode="auto">
          <a:xfrm>
            <a:off x="107504" y="1127967"/>
            <a:ext cx="8750746" cy="5469385"/>
            <a:chOff x="2201" y="2646"/>
            <a:chExt cx="624"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200" kern="0">
                <a:solidFill>
                  <a:srgbClr val="000000"/>
                </a:solidFill>
                <a:latin typeface="+mj-lt"/>
              </a:endParaRPr>
            </a:p>
          </p:txBody>
        </p:sp>
        <p:sp>
          <p:nvSpPr>
            <p:cNvPr id="8"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Отсутствие </a:t>
              </a:r>
              <a:r>
                <a:rPr lang="ru-RU" sz="1400" dirty="0">
                  <a:solidFill>
                    <a:schemeClr val="tx1">
                      <a:lumMod val="85000"/>
                      <a:lumOff val="15000"/>
                    </a:schemeClr>
                  </a:solidFill>
                  <a:latin typeface="+mj-lt"/>
                </a:rPr>
                <a:t>вежливости, доброжелательности отдельных сотрудников (как воспитателей, так и вспомогательного персонала) в части образовательных учреждений</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Недостаточный </a:t>
              </a:r>
              <a:r>
                <a:rPr lang="ru-RU" sz="1400" dirty="0">
                  <a:solidFill>
                    <a:schemeClr val="tx1">
                      <a:lumMod val="85000"/>
                      <a:lumOff val="15000"/>
                    </a:schemeClr>
                  </a:solidFill>
                  <a:latin typeface="+mj-lt"/>
                </a:rPr>
                <a:t>уровень организации работы с родителями (у части учреждений): отсутствие разнообразия форм работы (только редкие родительские собрания), проведение родительских собраний в рабочее время (невозможность принять в них участие для многих родителей), предоставление информации о ребенке только по запросу</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Недостаточный </a:t>
              </a:r>
              <a:r>
                <a:rPr lang="ru-RU" sz="1400" dirty="0">
                  <a:solidFill>
                    <a:schemeClr val="tx1">
                      <a:lumMod val="85000"/>
                      <a:lumOff val="15000"/>
                    </a:schemeClr>
                  </a:solidFill>
                  <a:latin typeface="+mj-lt"/>
                </a:rPr>
                <a:t>уровень популяризации сайта bus.gov.ru (отсутствие ссылки на bus.gov.ru с результатами НОК, отсутствие планов и отчетов по итогам НОК в 2019 году (в разделе «НОК»), отсутствие баннера, размещенного на главной странице сайта, с приглашением оставить отзыв на официальном сайте bus.gov.ru</a:t>
              </a:r>
              <a:r>
                <a:rPr lang="ru-RU" sz="1400" dirty="0" smtClean="0">
                  <a:solidFill>
                    <a:schemeClr val="tx1">
                      <a:lumMod val="85000"/>
                      <a:lumOff val="15000"/>
                    </a:schemeClr>
                  </a:solidFill>
                  <a:latin typeface="+mj-lt"/>
                </a:rPr>
                <a:t>)</a:t>
              </a:r>
              <a:endParaRPr lang="ru-RU" sz="1400" dirty="0">
                <a:solidFill>
                  <a:schemeClr val="tx1">
                    <a:lumMod val="85000"/>
                    <a:lumOff val="15000"/>
                  </a:schemeClr>
                </a:solidFill>
                <a:latin typeface="+mj-lt"/>
              </a:endParaRPr>
            </a:p>
          </p:txBody>
        </p:sp>
        <p:sp>
          <p:nvSpPr>
            <p:cNvPr id="9"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2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25570831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5"/>
          <p:cNvGrpSpPr>
            <a:grpSpLocks/>
          </p:cNvGrpSpPr>
          <p:nvPr/>
        </p:nvGrpSpPr>
        <p:grpSpPr bwMode="auto">
          <a:xfrm>
            <a:off x="760797" y="2420887"/>
            <a:ext cx="7809126" cy="1656185"/>
            <a:chOff x="2200" y="2646"/>
            <a:chExt cx="625"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defRPr/>
              </a:pPr>
              <a:endParaRPr lang="ru-RU" sz="1000" kern="0">
                <a:solidFill>
                  <a:srgbClr val="000000"/>
                </a:solidFill>
                <a:latin typeface="+mj-lt"/>
              </a:endParaRPr>
            </a:p>
          </p:txBody>
        </p:sp>
        <p:sp>
          <p:nvSpPr>
            <p:cNvPr id="8" name="Rectangle 27"/>
            <p:cNvSpPr>
              <a:spLocks noChangeArrowheads="1"/>
            </p:cNvSpPr>
            <p:nvPr/>
          </p:nvSpPr>
          <p:spPr bwMode="auto">
            <a:xfrm>
              <a:off x="2200" y="2646"/>
              <a:ext cx="614" cy="634"/>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a:spcBef>
                  <a:spcPct val="30000"/>
                </a:spcBef>
                <a:buClr>
                  <a:srgbClr val="009900"/>
                </a:buClr>
                <a:buSzPct val="70000"/>
              </a:pPr>
              <a:endParaRPr lang="ru-RU" b="1" dirty="0" smtClean="0">
                <a:solidFill>
                  <a:prstClr val="black">
                    <a:lumMod val="85000"/>
                    <a:lumOff val="15000"/>
                  </a:prstClr>
                </a:solidFill>
                <a:latin typeface="+mj-lt"/>
              </a:endParaRPr>
            </a:p>
            <a:p>
              <a:pPr algn="ctr">
                <a:spcBef>
                  <a:spcPct val="30000"/>
                </a:spcBef>
                <a:buClr>
                  <a:srgbClr val="009900"/>
                </a:buClr>
                <a:buSzPct val="70000"/>
              </a:pPr>
              <a:r>
                <a:rPr lang="ru-RU" sz="4000" b="1" dirty="0" smtClean="0">
                  <a:solidFill>
                    <a:prstClr val="black">
                      <a:lumMod val="85000"/>
                      <a:lumOff val="15000"/>
                    </a:prstClr>
                  </a:solidFill>
                  <a:latin typeface="+mj-lt"/>
                </a:rPr>
                <a:t>СПАСИБО ЗА ВНИМАНИЕ</a:t>
              </a:r>
              <a:endParaRPr lang="ru-RU" sz="4000" dirty="0">
                <a:solidFill>
                  <a:prstClr val="black">
                    <a:lumMod val="85000"/>
                    <a:lumOff val="15000"/>
                  </a:prstClr>
                </a:solidFill>
                <a:latin typeface="+mj-lt"/>
              </a:endParaRPr>
            </a:p>
            <a:p>
              <a:pPr>
                <a:spcBef>
                  <a:spcPct val="30000"/>
                </a:spcBef>
                <a:buClr>
                  <a:srgbClr val="009900"/>
                </a:buClr>
                <a:buSzPct val="70000"/>
              </a:pPr>
              <a:endParaRPr lang="ru-RU" sz="1000" dirty="0" smtClean="0">
                <a:solidFill>
                  <a:prstClr val="black">
                    <a:lumMod val="85000"/>
                    <a:lumOff val="15000"/>
                  </a:prstClr>
                </a:solidFill>
                <a:latin typeface="+mj-lt"/>
              </a:endParaRPr>
            </a:p>
            <a:p>
              <a:pPr>
                <a:spcBef>
                  <a:spcPct val="30000"/>
                </a:spcBef>
                <a:buClr>
                  <a:srgbClr val="009900"/>
                </a:buClr>
                <a:buSzPct val="70000"/>
              </a:pPr>
              <a:endParaRPr lang="ru-RU" sz="1000" dirty="0">
                <a:solidFill>
                  <a:prstClr val="black">
                    <a:lumMod val="85000"/>
                    <a:lumOff val="15000"/>
                  </a:prstClr>
                </a:solidFill>
                <a:latin typeface="+mj-lt"/>
              </a:endParaRPr>
            </a:p>
          </p:txBody>
        </p:sp>
        <p:sp>
          <p:nvSpPr>
            <p:cNvPr id="9"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a:lnSpc>
                  <a:spcPct val="95000"/>
                </a:lnSpc>
                <a:spcAft>
                  <a:spcPct val="25000"/>
                </a:spcAft>
                <a:defRPr/>
              </a:pPr>
              <a:endParaRPr lang="ru-RU" sz="1000" b="1" kern="0" dirty="0">
                <a:solidFill>
                  <a:prstClr val="black">
                    <a:lumMod val="65000"/>
                    <a:lumOff val="35000"/>
                  </a:prstClr>
                </a:solidFill>
                <a:latin typeface="+mj-lt"/>
              </a:endParaRPr>
            </a:p>
          </p:txBody>
        </p:sp>
      </p:grpSp>
      <p:cxnSp>
        <p:nvCxnSpPr>
          <p:cNvPr id="15" name="Прямая соединительная линия 36"/>
          <p:cNvCxnSpPr/>
          <p:nvPr/>
        </p:nvCxnSpPr>
        <p:spPr>
          <a:xfrm>
            <a:off x="2300225"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9575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КОНТАКТЫ</a:t>
            </a:r>
            <a:endParaRPr lang="ru-RU" sz="1600" b="1" cap="all" dirty="0">
              <a:solidFill>
                <a:srgbClr val="696B6B"/>
              </a:solidFill>
              <a:ea typeface="+mn-ea"/>
              <a:cs typeface="Arial" pitchFamily="34" charset="0"/>
            </a:endParaRPr>
          </a:p>
        </p:txBody>
      </p:sp>
      <p:grpSp>
        <p:nvGrpSpPr>
          <p:cNvPr id="6" name="Group 25"/>
          <p:cNvGrpSpPr>
            <a:grpSpLocks/>
          </p:cNvGrpSpPr>
          <p:nvPr/>
        </p:nvGrpSpPr>
        <p:grpSpPr bwMode="auto">
          <a:xfrm>
            <a:off x="773292" y="1541519"/>
            <a:ext cx="7784137" cy="3653788"/>
            <a:chOff x="2202" y="2646"/>
            <a:chExt cx="623"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defRPr/>
              </a:pPr>
              <a:endParaRPr lang="ru-RU" sz="1000" kern="0">
                <a:solidFill>
                  <a:srgbClr val="000000"/>
                </a:solidFill>
                <a:latin typeface="+mj-lt"/>
              </a:endParaRPr>
            </a:p>
          </p:txBody>
        </p:sp>
        <p:sp>
          <p:nvSpPr>
            <p:cNvPr id="8" name="Rectangle 27"/>
            <p:cNvSpPr>
              <a:spLocks noChangeArrowheads="1"/>
            </p:cNvSpPr>
            <p:nvPr/>
          </p:nvSpPr>
          <p:spPr bwMode="auto">
            <a:xfrm>
              <a:off x="2202" y="2646"/>
              <a:ext cx="614" cy="634"/>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a:spcBef>
                  <a:spcPts val="1800"/>
                </a:spcBef>
                <a:buClr>
                  <a:srgbClr val="009900"/>
                </a:buClr>
                <a:buSzPct val="70000"/>
              </a:pPr>
              <a:endParaRPr lang="ru-RU" sz="1100" b="1" dirty="0" smtClean="0">
                <a:solidFill>
                  <a:prstClr val="black">
                    <a:lumMod val="85000"/>
                    <a:lumOff val="15000"/>
                  </a:prstClr>
                </a:solidFill>
                <a:latin typeface="+mj-lt"/>
              </a:endParaRPr>
            </a:p>
            <a:p>
              <a:pPr algn="ctr">
                <a:spcBef>
                  <a:spcPts val="1800"/>
                </a:spcBef>
                <a:buClr>
                  <a:srgbClr val="009900"/>
                </a:buClr>
                <a:buSzPct val="70000"/>
              </a:pPr>
              <a:r>
                <a:rPr lang="ru-RU" sz="2400" b="1" dirty="0" smtClean="0">
                  <a:solidFill>
                    <a:prstClr val="black">
                      <a:lumMod val="85000"/>
                      <a:lumOff val="15000"/>
                    </a:prstClr>
                  </a:solidFill>
                  <a:latin typeface="+mj-lt"/>
                </a:rPr>
                <a:t>КУЛАГИН ДМИТРИЙ ВИКТОРОВИЧ</a:t>
              </a:r>
              <a:endParaRPr lang="ru-RU" sz="2400" b="1" dirty="0">
                <a:solidFill>
                  <a:prstClr val="black">
                    <a:lumMod val="85000"/>
                    <a:lumOff val="15000"/>
                  </a:prstClr>
                </a:solidFill>
                <a:latin typeface="+mj-lt"/>
              </a:endParaRPr>
            </a:p>
            <a:p>
              <a:pPr>
                <a:spcBef>
                  <a:spcPct val="30000"/>
                </a:spcBef>
                <a:buClr>
                  <a:srgbClr val="009900"/>
                </a:buClr>
                <a:buSzPct val="70000"/>
              </a:pPr>
              <a:endParaRPr lang="ru-RU" sz="1200" dirty="0" smtClean="0">
                <a:solidFill>
                  <a:prstClr val="black">
                    <a:lumMod val="85000"/>
                    <a:lumOff val="15000"/>
                  </a:prstClr>
                </a:solidFill>
                <a:latin typeface="+mj-lt"/>
              </a:endParaRPr>
            </a:p>
            <a:p>
              <a:pPr algn="ctr">
                <a:spcBef>
                  <a:spcPct val="30000"/>
                </a:spcBef>
                <a:buClr>
                  <a:srgbClr val="009900"/>
                </a:buClr>
                <a:buSzPct val="70000"/>
              </a:pPr>
              <a:r>
                <a:rPr lang="ru-RU" dirty="0" smtClean="0">
                  <a:solidFill>
                    <a:prstClr val="black">
                      <a:lumMod val="85000"/>
                      <a:lumOff val="15000"/>
                    </a:prstClr>
                  </a:solidFill>
                  <a:latin typeface="+mj-lt"/>
                </a:rPr>
                <a:t>ДИРЕКТОР ПО ИССЛЕДОВАНИЯМ</a:t>
              </a:r>
            </a:p>
            <a:p>
              <a:pPr algn="ctr">
                <a:spcBef>
                  <a:spcPct val="30000"/>
                </a:spcBef>
                <a:buClr>
                  <a:srgbClr val="009900"/>
                </a:buClr>
                <a:buSzPct val="70000"/>
              </a:pPr>
              <a:r>
                <a:rPr lang="ru-RU" dirty="0" smtClean="0">
                  <a:solidFill>
                    <a:prstClr val="black">
                      <a:lumMod val="85000"/>
                      <a:lumOff val="15000"/>
                    </a:prstClr>
                  </a:solidFill>
                  <a:latin typeface="+mj-lt"/>
                </a:rPr>
                <a:t>«</a:t>
              </a:r>
              <a:r>
                <a:rPr lang="en-US" dirty="0" smtClean="0">
                  <a:solidFill>
                    <a:prstClr val="black">
                      <a:lumMod val="85000"/>
                      <a:lumOff val="15000"/>
                    </a:prstClr>
                  </a:solidFill>
                  <a:latin typeface="+mj-lt"/>
                </a:rPr>
                <a:t>AS </a:t>
              </a:r>
              <a:r>
                <a:rPr lang="en-US" dirty="0">
                  <a:solidFill>
                    <a:prstClr val="black">
                      <a:lumMod val="85000"/>
                      <a:lumOff val="15000"/>
                    </a:prstClr>
                  </a:solidFill>
                  <a:latin typeface="+mj-lt"/>
                </a:rPr>
                <a:t>Holding </a:t>
              </a:r>
              <a:r>
                <a:rPr lang="en-US" dirty="0" smtClean="0">
                  <a:solidFill>
                    <a:prstClr val="black">
                      <a:lumMod val="85000"/>
                      <a:lumOff val="15000"/>
                    </a:prstClr>
                  </a:solidFill>
                  <a:latin typeface="+mj-lt"/>
                </a:rPr>
                <a:t>Russia</a:t>
              </a:r>
              <a:r>
                <a:rPr lang="ru-RU" dirty="0" smtClean="0">
                  <a:solidFill>
                    <a:prstClr val="black">
                      <a:lumMod val="85000"/>
                      <a:lumOff val="15000"/>
                    </a:prstClr>
                  </a:solidFill>
                  <a:latin typeface="+mj-lt"/>
                </a:rPr>
                <a:t>»</a:t>
              </a:r>
            </a:p>
            <a:p>
              <a:pPr algn="ctr">
                <a:spcBef>
                  <a:spcPct val="30000"/>
                </a:spcBef>
                <a:buClr>
                  <a:srgbClr val="009900"/>
                </a:buClr>
                <a:buSzPct val="70000"/>
              </a:pPr>
              <a:endParaRPr lang="ru-RU" dirty="0" smtClean="0">
                <a:solidFill>
                  <a:prstClr val="black">
                    <a:lumMod val="85000"/>
                    <a:lumOff val="15000"/>
                  </a:prstClr>
                </a:solidFill>
                <a:latin typeface="+mj-lt"/>
              </a:endParaRPr>
            </a:p>
            <a:p>
              <a:pPr algn="ctr">
                <a:spcBef>
                  <a:spcPct val="30000"/>
                </a:spcBef>
                <a:buClr>
                  <a:srgbClr val="009900"/>
                </a:buClr>
                <a:buSzPct val="70000"/>
              </a:pPr>
              <a:r>
                <a:rPr lang="en-US" sz="2400" b="1" dirty="0" smtClean="0">
                  <a:solidFill>
                    <a:prstClr val="black">
                      <a:lumMod val="85000"/>
                      <a:lumOff val="15000"/>
                    </a:prstClr>
                  </a:solidFill>
                  <a:latin typeface="+mj-lt"/>
                </a:rPr>
                <a:t>+</a:t>
              </a:r>
              <a:r>
                <a:rPr lang="en-US" sz="2400" b="1" dirty="0">
                  <a:solidFill>
                    <a:prstClr val="black">
                      <a:lumMod val="85000"/>
                      <a:lumOff val="15000"/>
                    </a:prstClr>
                  </a:solidFill>
                  <a:latin typeface="+mj-lt"/>
                </a:rPr>
                <a:t>7 (916) </a:t>
              </a:r>
              <a:r>
                <a:rPr lang="en-US" sz="2400" b="1" dirty="0" smtClean="0">
                  <a:solidFill>
                    <a:prstClr val="black">
                      <a:lumMod val="85000"/>
                      <a:lumOff val="15000"/>
                    </a:prstClr>
                  </a:solidFill>
                  <a:latin typeface="+mj-lt"/>
                </a:rPr>
                <a:t>096-71-23</a:t>
              </a:r>
              <a:endParaRPr lang="ru-RU" sz="2400" b="1" dirty="0" smtClean="0">
                <a:solidFill>
                  <a:prstClr val="black">
                    <a:lumMod val="85000"/>
                    <a:lumOff val="15000"/>
                  </a:prstClr>
                </a:solidFill>
                <a:latin typeface="+mj-lt"/>
              </a:endParaRPr>
            </a:p>
            <a:p>
              <a:pPr algn="ctr">
                <a:spcBef>
                  <a:spcPct val="30000"/>
                </a:spcBef>
                <a:buClr>
                  <a:srgbClr val="009900"/>
                </a:buClr>
                <a:buSzPct val="70000"/>
              </a:pPr>
              <a:r>
                <a:rPr lang="en-US" dirty="0" smtClean="0">
                  <a:solidFill>
                    <a:prstClr val="black">
                      <a:lumMod val="85000"/>
                      <a:lumOff val="15000"/>
                    </a:prstClr>
                  </a:solidFill>
                  <a:latin typeface="+mj-lt"/>
                  <a:hlinkClick r:id="rId3"/>
                </a:rPr>
                <a:t>rai_center@inbox.ru</a:t>
              </a:r>
              <a:endParaRPr lang="ru-RU" dirty="0" smtClean="0">
                <a:solidFill>
                  <a:prstClr val="black">
                    <a:lumMod val="85000"/>
                    <a:lumOff val="15000"/>
                  </a:prstClr>
                </a:solidFill>
                <a:latin typeface="+mj-lt"/>
              </a:endParaRPr>
            </a:p>
            <a:p>
              <a:pPr algn="ctr">
                <a:spcBef>
                  <a:spcPct val="30000"/>
                </a:spcBef>
                <a:buClr>
                  <a:srgbClr val="009900"/>
                </a:buClr>
                <a:buSzPct val="70000"/>
              </a:pPr>
              <a:r>
                <a:rPr lang="ru-RU" u="sng" dirty="0" err="1" smtClean="0">
                  <a:solidFill>
                    <a:srgbClr val="3333FF"/>
                  </a:solidFill>
                  <a:latin typeface="+mj-lt"/>
                </a:rPr>
                <a:t>независимаяоценкакачества.рф</a:t>
              </a:r>
              <a:r>
                <a:rPr lang="ru-RU" u="sng" dirty="0" smtClean="0">
                  <a:solidFill>
                    <a:srgbClr val="3333FF"/>
                  </a:solidFill>
                  <a:latin typeface="+mj-lt"/>
                </a:rPr>
                <a:t> </a:t>
              </a:r>
              <a:endParaRPr lang="ru-RU" u="sng" dirty="0">
                <a:solidFill>
                  <a:srgbClr val="3333FF"/>
                </a:solidFill>
                <a:latin typeface="+mj-lt"/>
              </a:endParaRPr>
            </a:p>
            <a:p>
              <a:pPr algn="ctr">
                <a:spcBef>
                  <a:spcPct val="30000"/>
                </a:spcBef>
                <a:buClr>
                  <a:srgbClr val="009900"/>
                </a:buClr>
                <a:buSzPct val="70000"/>
              </a:pPr>
              <a:endParaRPr lang="ru-RU" sz="1200" dirty="0" smtClean="0">
                <a:solidFill>
                  <a:prstClr val="black">
                    <a:lumMod val="85000"/>
                    <a:lumOff val="15000"/>
                  </a:prstClr>
                </a:solidFill>
                <a:latin typeface="+mj-lt"/>
              </a:endParaRPr>
            </a:p>
            <a:p>
              <a:pPr>
                <a:spcBef>
                  <a:spcPct val="30000"/>
                </a:spcBef>
                <a:buClr>
                  <a:srgbClr val="009900"/>
                </a:buClr>
                <a:buSzPct val="70000"/>
              </a:pPr>
              <a:endParaRPr lang="ru-RU" sz="1000" dirty="0" smtClean="0">
                <a:solidFill>
                  <a:prstClr val="black">
                    <a:lumMod val="85000"/>
                    <a:lumOff val="15000"/>
                  </a:prstClr>
                </a:solidFill>
                <a:latin typeface="+mj-lt"/>
              </a:endParaRPr>
            </a:p>
            <a:p>
              <a:pPr>
                <a:spcBef>
                  <a:spcPct val="30000"/>
                </a:spcBef>
                <a:buClr>
                  <a:srgbClr val="009900"/>
                </a:buClr>
                <a:buSzPct val="70000"/>
              </a:pPr>
              <a:endParaRPr lang="ru-RU" sz="1000" dirty="0">
                <a:solidFill>
                  <a:prstClr val="black">
                    <a:lumMod val="85000"/>
                    <a:lumOff val="15000"/>
                  </a:prstClr>
                </a:solidFill>
                <a:latin typeface="+mj-lt"/>
              </a:endParaRPr>
            </a:p>
          </p:txBody>
        </p:sp>
        <p:sp>
          <p:nvSpPr>
            <p:cNvPr id="9"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a:lnSpc>
                  <a:spcPct val="95000"/>
                </a:lnSpc>
                <a:spcAft>
                  <a:spcPct val="25000"/>
                </a:spcAft>
                <a:defRPr/>
              </a:pPr>
              <a:endParaRPr lang="ru-RU" sz="1000" b="1" kern="0" dirty="0">
                <a:solidFill>
                  <a:prstClr val="black">
                    <a:lumMod val="65000"/>
                    <a:lumOff val="35000"/>
                  </a:prstClr>
                </a:solidFill>
                <a:latin typeface="+mj-lt"/>
              </a:endParaRPr>
            </a:p>
          </p:txBody>
        </p:sp>
      </p:grpSp>
      <p:cxnSp>
        <p:nvCxnSpPr>
          <p:cNvPr id="15" name="Прямая соединительная линия 36"/>
          <p:cNvCxnSpPr/>
          <p:nvPr/>
        </p:nvCxnSpPr>
        <p:spPr>
          <a:xfrm>
            <a:off x="2300225"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871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ea typeface="+mn-ea"/>
                <a:cs typeface="Arial" pitchFamily="34" charset="0"/>
              </a:rPr>
              <a:t>Нормативно-правовая база для проведения НОК УООД</a:t>
            </a: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107504" y="1127967"/>
            <a:ext cx="8750746" cy="5469385"/>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2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Министерства труда и социальной защиты Российской Федерации от 30 октября 2018 г. № 675н «Об утверждении Методики выявления и обобщения мнения граждан о качестве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Министерства просвещения Российской Федерации от 13 марта 2019 года № 114 «Об утверждении показателей, характеризующих общие критерии оценки качества условий осуществления образовательной деятельности организациями, осуществляющими образовательную деятельность по основным общеобразовательным программам, образовательным программам среднего профессионального образования, основным программам профессионального обучения, дополнительным общеобразовательным программам</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Федеральной службы по надзору в сфере образования и науки от 29.05.2014 № 785 «Об утверждении требований к структуре официального сайта образовательной организации в информационно-телекоммуникационной сети «Интернет» и формату представления на нем информации»;</a:t>
              </a: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Методические рекомендации </a:t>
              </a:r>
              <a:r>
                <a:rPr lang="ru-RU" sz="1200" dirty="0">
                  <a:solidFill>
                    <a:schemeClr val="tx1">
                      <a:lumMod val="85000"/>
                      <a:lumOff val="15000"/>
                    </a:schemeClr>
                  </a:solidFill>
                  <a:latin typeface="+mj-lt"/>
                </a:rPr>
                <a:t>(</a:t>
              </a:r>
              <a:r>
                <a:rPr lang="ru-RU" sz="1200" dirty="0" smtClean="0">
                  <a:solidFill>
                    <a:schemeClr val="tx1">
                      <a:lumMod val="85000"/>
                      <a:lumOff val="15000"/>
                    </a:schemeClr>
                  </a:solidFill>
                  <a:latin typeface="+mj-lt"/>
                </a:rPr>
                <a:t>Примеры) </a:t>
              </a:r>
              <a:r>
                <a:rPr lang="ru-RU" sz="1200" dirty="0">
                  <a:solidFill>
                    <a:schemeClr val="tx1">
                      <a:lumMod val="85000"/>
                      <a:lumOff val="15000"/>
                    </a:schemeClr>
                  </a:solidFill>
                  <a:latin typeface="+mj-lt"/>
                </a:rPr>
                <a:t>расчета показателей, характеризующих общие критерии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 (основная часть и приложения), в редакции от 15 августа 2019 г., подготовленными Министерством труда и социальной защиты РФ в целях реализации Федерального закона от 5 декабря 2017 г. № 392-ФЗ «О внесении изменений в отдельные законодательные акты Российской Федерации по вопросам совершенствования проведения независимой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Закон </a:t>
              </a:r>
              <a:r>
                <a:rPr lang="ru-RU" sz="1200" dirty="0">
                  <a:solidFill>
                    <a:schemeClr val="tx1">
                      <a:lumMod val="85000"/>
                      <a:lumOff val="15000"/>
                    </a:schemeClr>
                  </a:solidFill>
                  <a:latin typeface="+mj-lt"/>
                </a:rPr>
                <a:t>Свердловской области от 15.07.2013 №78-ОЗ «Об образовании Свердловской области</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lvl="1">
                <a:spcBef>
                  <a:spcPct val="30000"/>
                </a:spcBef>
                <a:spcAft>
                  <a:spcPts val="900"/>
                </a:spcAft>
                <a:buClr>
                  <a:srgbClr val="FF9900"/>
                </a:buClr>
                <a:buSzPct val="70000"/>
              </a:pPr>
              <a:endParaRPr lang="ru-RU" sz="1200" dirty="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2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1183781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МЕТОДОЛОГИЯ</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636510" y="1412776"/>
            <a:ext cx="7980099" cy="3000257"/>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r>
                <a:rPr lang="ru-RU" sz="2000" b="1" dirty="0" smtClean="0">
                  <a:solidFill>
                    <a:prstClr val="black">
                      <a:lumMod val="85000"/>
                      <a:lumOff val="15000"/>
                    </a:prstClr>
                  </a:solidFill>
                  <a:latin typeface="+mj-lt"/>
                </a:rPr>
                <a:t>ТЕХНОЛОГИЯ</a:t>
              </a:r>
              <a:endParaRPr lang="ru-RU" sz="2000" b="1" dirty="0">
                <a:solidFill>
                  <a:prstClr val="black">
                    <a:lumMod val="85000"/>
                    <a:lumOff val="15000"/>
                  </a:prst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Аудит информации об образовательной организации, размещенной на общедоступных ресурсах (стенды в помещении организации, официальный </a:t>
              </a:r>
              <a:r>
                <a:rPr lang="ru-RU" dirty="0" smtClean="0">
                  <a:solidFill>
                    <a:schemeClr val="tx1">
                      <a:lumMod val="85000"/>
                      <a:lumOff val="15000"/>
                    </a:schemeClr>
                  </a:solidFill>
                  <a:latin typeface="+mj-lt"/>
                </a:rPr>
                <a:t>сайт, сайт bus.gov.ru)</a:t>
              </a:r>
              <a:endParaRPr lang="ru-RU"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Аудит условий осуществления образовательной деятельности</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Сбор </a:t>
              </a:r>
              <a:r>
                <a:rPr lang="ru-RU" dirty="0" smtClean="0">
                  <a:solidFill>
                    <a:schemeClr val="tx1">
                      <a:lumMod val="85000"/>
                      <a:lumOff val="15000"/>
                    </a:schemeClr>
                  </a:solidFill>
                  <a:latin typeface="+mj-lt"/>
                </a:rPr>
                <a:t>оценок получателей </a:t>
              </a:r>
              <a:r>
                <a:rPr lang="ru-RU" dirty="0">
                  <a:solidFill>
                    <a:schemeClr val="tx1">
                      <a:lumMod val="85000"/>
                      <a:lumOff val="15000"/>
                    </a:schemeClr>
                  </a:solidFill>
                  <a:latin typeface="+mj-lt"/>
                </a:rPr>
                <a:t>услуг/ их законных представителей о качестве условий осуществления образовательной </a:t>
              </a:r>
              <a:r>
                <a:rPr lang="ru-RU" dirty="0" smtClean="0">
                  <a:solidFill>
                    <a:schemeClr val="tx1">
                      <a:lumMod val="85000"/>
                      <a:lumOff val="15000"/>
                    </a:schemeClr>
                  </a:solidFill>
                  <a:latin typeface="+mj-lt"/>
                </a:rPr>
                <a:t>деятельности</a:t>
              </a:r>
              <a:endParaRPr lang="ru-RU" dirty="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3283879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Методология</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604794" y="1268760"/>
            <a:ext cx="7980099" cy="3618505"/>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r>
                <a:rPr lang="ru-RU" sz="2000" b="1" dirty="0">
                  <a:solidFill>
                    <a:prstClr val="black">
                      <a:lumMod val="85000"/>
                      <a:lumOff val="15000"/>
                    </a:prstClr>
                  </a:solidFill>
                  <a:latin typeface="+mj-lt"/>
                </a:rPr>
                <a:t>КРИТЕРИИ НОК</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1.  «Открытость и доступность информации об образовательной организации» </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2. «Комфортность условий предоставления услуг</a:t>
              </a:r>
              <a:r>
                <a:rPr lang="ru-RU" dirty="0" smtClean="0">
                  <a:solidFill>
                    <a:schemeClr val="tx1">
                      <a:lumMod val="85000"/>
                      <a:lumOff val="15000"/>
                    </a:schemeClr>
                  </a:solidFill>
                  <a:latin typeface="+mj-lt"/>
                </a:rPr>
                <a:t>»</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3. «Доступность услуг для инвалидов»</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4. «Доброжелательность, вежливость работников образовательной организации»</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5.  «Удовлетворенность условиями оказания услуг</a:t>
              </a:r>
              <a:r>
                <a:rPr lang="ru-RU" dirty="0" smtClean="0">
                  <a:solidFill>
                    <a:schemeClr val="tx1">
                      <a:lumMod val="85000"/>
                      <a:lumOff val="15000"/>
                    </a:schemeClr>
                  </a:solidFill>
                  <a:latin typeface="+mj-lt"/>
                </a:rPr>
                <a:t>»</a:t>
              </a:r>
              <a:endParaRPr lang="ru-RU" dirty="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1631644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технология</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5" name="Group 25"/>
          <p:cNvGrpSpPr>
            <a:grpSpLocks/>
          </p:cNvGrpSpPr>
          <p:nvPr/>
        </p:nvGrpSpPr>
        <p:grpSpPr bwMode="auto">
          <a:xfrm>
            <a:off x="653269" y="1193406"/>
            <a:ext cx="7992888" cy="5115914"/>
            <a:chOff x="2200" y="2646"/>
            <a:chExt cx="625" cy="647"/>
          </a:xfrm>
        </p:grpSpPr>
        <p:sp>
          <p:nvSpPr>
            <p:cNvPr id="16"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21" name="Rectangle 27"/>
            <p:cNvSpPr>
              <a:spLocks noChangeArrowheads="1"/>
            </p:cNvSpPr>
            <p:nvPr/>
          </p:nvSpPr>
          <p:spPr bwMode="auto">
            <a:xfrm>
              <a:off x="2200"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0"/>
                </a:spcAft>
                <a:buClr>
                  <a:srgbClr val="009900"/>
                </a:buClr>
                <a:buSzPct val="70000"/>
              </a:pPr>
              <a:r>
                <a:rPr lang="ru-RU" sz="2000" b="1" dirty="0" smtClean="0">
                  <a:solidFill>
                    <a:prstClr val="black">
                      <a:lumMod val="85000"/>
                      <a:lumOff val="15000"/>
                    </a:prstClr>
                  </a:solidFill>
                  <a:latin typeface="+mj-lt"/>
                </a:rPr>
                <a:t>ПОРТАЛ НОК</a:t>
              </a:r>
            </a:p>
            <a:p>
              <a:pPr algn="ctr">
                <a:spcBef>
                  <a:spcPct val="30000"/>
                </a:spcBef>
                <a:buClr>
                  <a:schemeClr val="accent6">
                    <a:lumMod val="75000"/>
                  </a:schemeClr>
                </a:buClr>
                <a:buSzPct val="70000"/>
              </a:pPr>
              <a:r>
                <a:rPr lang="ru-RU" sz="2000" dirty="0" smtClean="0">
                  <a:solidFill>
                    <a:schemeClr val="tx1">
                      <a:lumMod val="85000"/>
                      <a:lumOff val="15000"/>
                    </a:schemeClr>
                  </a:solidFill>
                  <a:latin typeface="+mj-lt"/>
                </a:rPr>
                <a:t>Для аккумулирования всех оценок по НОК и обеспечения возможности отслеживания хода независимой оценки разработан специальный портал: </a:t>
              </a:r>
            </a:p>
            <a:p>
              <a:pPr algn="ctr">
                <a:spcBef>
                  <a:spcPct val="30000"/>
                </a:spcBef>
                <a:buClr>
                  <a:schemeClr val="accent6">
                    <a:lumMod val="75000"/>
                  </a:schemeClr>
                </a:buClr>
                <a:buSzPct val="70000"/>
              </a:pPr>
              <a:r>
                <a:rPr lang="ru-RU" sz="2400" b="1" dirty="0" err="1" smtClean="0">
                  <a:solidFill>
                    <a:srgbClr val="FF9900"/>
                  </a:solidFill>
                  <a:latin typeface="+mj-lt"/>
                </a:rPr>
                <a:t>независимаяоценкакачества.рф</a:t>
              </a:r>
              <a:endParaRPr lang="ru-RU" sz="2400" b="1" dirty="0" smtClean="0">
                <a:solidFill>
                  <a:srgbClr val="FF9900"/>
                </a:solidFill>
                <a:latin typeface="+mj-lt"/>
              </a:endParaRPr>
            </a:p>
            <a:p>
              <a:pPr algn="ctr">
                <a:spcBef>
                  <a:spcPct val="30000"/>
                </a:spcBef>
                <a:buClr>
                  <a:schemeClr val="accent6">
                    <a:lumMod val="75000"/>
                  </a:schemeClr>
                </a:buClr>
                <a:buSzPct val="70000"/>
              </a:pPr>
              <a:r>
                <a:rPr lang="ru-RU" sz="2000" dirty="0" smtClean="0">
                  <a:solidFill>
                    <a:schemeClr val="tx1">
                      <a:lumMod val="85000"/>
                      <a:lumOff val="15000"/>
                    </a:schemeClr>
                  </a:solidFill>
                  <a:latin typeface="+mj-lt"/>
                </a:rPr>
                <a:t>На портале </a:t>
              </a:r>
              <a:r>
                <a:rPr lang="ru-RU" sz="2000" b="1" dirty="0" smtClean="0">
                  <a:solidFill>
                    <a:schemeClr val="tx1">
                      <a:lumMod val="85000"/>
                      <a:lumOff val="15000"/>
                    </a:schemeClr>
                  </a:solidFill>
                  <a:latin typeface="+mj-lt"/>
                </a:rPr>
                <a:t>получатель услуг/ законный представитель </a:t>
              </a:r>
              <a:r>
                <a:rPr lang="ru-RU" sz="2000" dirty="0" smtClean="0">
                  <a:solidFill>
                    <a:schemeClr val="tx1">
                      <a:lumMod val="85000"/>
                      <a:lumOff val="15000"/>
                    </a:schemeClr>
                  </a:solidFill>
                  <a:latin typeface="+mj-lt"/>
                </a:rPr>
                <a:t>может выбрать удобный для себя способ перехода на анкету НОК:</a:t>
              </a:r>
            </a:p>
            <a:p>
              <a:pPr marL="2628900" lvl="5" indent="-342900">
                <a:spcBef>
                  <a:spcPct val="30000"/>
                </a:spcBef>
                <a:buClr>
                  <a:schemeClr val="accent6">
                    <a:lumMod val="75000"/>
                  </a:schemeClr>
                </a:buClr>
                <a:buSzPct val="70000"/>
                <a:buFont typeface="Arial" panose="020B0604020202020204" pitchFamily="34" charset="0"/>
                <a:buChar char="•"/>
              </a:pPr>
              <a:r>
                <a:rPr lang="ru-RU" sz="2000" dirty="0" smtClean="0">
                  <a:solidFill>
                    <a:schemeClr val="tx1">
                      <a:lumMod val="85000"/>
                      <a:lumOff val="15000"/>
                    </a:schemeClr>
                  </a:solidFill>
                  <a:latin typeface="+mj-lt"/>
                </a:rPr>
                <a:t>перейти по ссылке</a:t>
              </a:r>
            </a:p>
            <a:p>
              <a:pPr marL="2628900" lvl="5" indent="-342900">
                <a:spcBef>
                  <a:spcPct val="30000"/>
                </a:spcBef>
                <a:buClr>
                  <a:schemeClr val="accent6">
                    <a:lumMod val="75000"/>
                  </a:schemeClr>
                </a:buClr>
                <a:buSzPct val="70000"/>
                <a:buFont typeface="Arial" panose="020B0604020202020204" pitchFamily="34" charset="0"/>
                <a:buChar char="•"/>
              </a:pPr>
              <a:r>
                <a:rPr lang="ru-RU" sz="2000" dirty="0" smtClean="0">
                  <a:solidFill>
                    <a:schemeClr val="tx1">
                      <a:lumMod val="85000"/>
                      <a:lumOff val="15000"/>
                    </a:schemeClr>
                  </a:solidFill>
                  <a:latin typeface="+mj-lt"/>
                </a:rPr>
                <a:t>отсканировав </a:t>
              </a:r>
              <a:r>
                <a:rPr lang="en-US" sz="2000" dirty="0" smtClean="0">
                  <a:solidFill>
                    <a:schemeClr val="tx1">
                      <a:lumMod val="85000"/>
                      <a:lumOff val="15000"/>
                    </a:schemeClr>
                  </a:solidFill>
                  <a:latin typeface="+mj-lt"/>
                </a:rPr>
                <a:t>QR-</a:t>
              </a:r>
              <a:r>
                <a:rPr lang="ru-RU" sz="2000" dirty="0" smtClean="0">
                  <a:solidFill>
                    <a:schemeClr val="tx1">
                      <a:lumMod val="85000"/>
                      <a:lumOff val="15000"/>
                    </a:schemeClr>
                  </a:solidFill>
                  <a:latin typeface="+mj-lt"/>
                </a:rPr>
                <a:t>код</a:t>
              </a:r>
              <a:endParaRPr lang="en-US" sz="2000" dirty="0" smtClean="0">
                <a:solidFill>
                  <a:schemeClr val="tx1">
                    <a:lumMod val="85000"/>
                    <a:lumOff val="15000"/>
                  </a:schemeClr>
                </a:solidFill>
                <a:latin typeface="+mj-lt"/>
              </a:endParaRPr>
            </a:p>
            <a:p>
              <a:pPr>
                <a:spcBef>
                  <a:spcPct val="30000"/>
                </a:spcBef>
                <a:buClr>
                  <a:schemeClr val="accent6">
                    <a:lumMod val="75000"/>
                  </a:schemeClr>
                </a:buClr>
                <a:buSzPct val="70000"/>
              </a:pPr>
              <a:endParaRPr lang="ru-RU" sz="2000" dirty="0" smtClean="0">
                <a:solidFill>
                  <a:schemeClr val="tx1">
                    <a:lumMod val="85000"/>
                    <a:lumOff val="15000"/>
                  </a:schemeClr>
                </a:solidFill>
                <a:latin typeface="+mj-lt"/>
              </a:endParaRPr>
            </a:p>
            <a:p>
              <a:pPr>
                <a:spcBef>
                  <a:spcPct val="30000"/>
                </a:spcBef>
                <a:buClr>
                  <a:schemeClr val="accent6">
                    <a:lumMod val="75000"/>
                  </a:schemeClr>
                </a:buClr>
                <a:buSzPct val="70000"/>
              </a:pPr>
              <a:r>
                <a:rPr lang="ru-RU" sz="2000" b="1" dirty="0" smtClean="0">
                  <a:solidFill>
                    <a:schemeClr val="tx1">
                      <a:lumMod val="85000"/>
                      <a:lumOff val="15000"/>
                    </a:schemeClr>
                  </a:solidFill>
                  <a:latin typeface="+mj-lt"/>
                </a:rPr>
                <a:t>Руководителям оцениваемых учреждений и членам Общественного совета</a:t>
              </a:r>
              <a:r>
                <a:rPr lang="ru-RU" sz="2000" dirty="0">
                  <a:solidFill>
                    <a:schemeClr val="tx1">
                      <a:lumMod val="85000"/>
                      <a:lumOff val="15000"/>
                    </a:schemeClr>
                  </a:solidFill>
                  <a:latin typeface="+mj-lt"/>
                </a:rPr>
                <a:t> </a:t>
              </a:r>
              <a:r>
                <a:rPr lang="ru-RU" sz="2000" dirty="0" smtClean="0">
                  <a:solidFill>
                    <a:schemeClr val="tx1">
                      <a:lumMod val="85000"/>
                      <a:lumOff val="15000"/>
                    </a:schemeClr>
                  </a:solidFill>
                  <a:latin typeface="+mj-lt"/>
                </a:rPr>
                <a:t>предоставлен </a:t>
              </a:r>
              <a:r>
                <a:rPr lang="ru-RU" sz="2000" dirty="0">
                  <a:solidFill>
                    <a:schemeClr val="tx1">
                      <a:lumMod val="85000"/>
                      <a:lumOff val="15000"/>
                    </a:schemeClr>
                  </a:solidFill>
                  <a:latin typeface="+mj-lt"/>
                </a:rPr>
                <a:t>доступ в </a:t>
              </a:r>
              <a:r>
                <a:rPr lang="ru-RU" sz="2000" b="1" dirty="0">
                  <a:solidFill>
                    <a:schemeClr val="tx1">
                      <a:lumMod val="85000"/>
                      <a:lumOff val="15000"/>
                    </a:schemeClr>
                  </a:solidFill>
                  <a:latin typeface="+mj-lt"/>
                </a:rPr>
                <a:t>личный кабинет </a:t>
              </a:r>
              <a:r>
                <a:rPr lang="ru-RU" sz="2000" dirty="0" smtClean="0">
                  <a:solidFill>
                    <a:schemeClr val="tx1">
                      <a:lumMod val="85000"/>
                      <a:lumOff val="15000"/>
                    </a:schemeClr>
                  </a:solidFill>
                  <a:latin typeface="+mj-lt"/>
                </a:rPr>
                <a:t>портала для отслеживания текущих результатов НОК</a:t>
              </a:r>
              <a:endParaRPr lang="ru-RU" sz="2000" dirty="0">
                <a:solidFill>
                  <a:schemeClr val="tx1">
                    <a:lumMod val="85000"/>
                    <a:lumOff val="15000"/>
                  </a:schemeClr>
                </a:solidFill>
                <a:latin typeface="+mj-lt"/>
              </a:endParaRPr>
            </a:p>
            <a:p>
              <a:pPr algn="ctr">
                <a:spcBef>
                  <a:spcPct val="30000"/>
                </a:spcBef>
                <a:buClr>
                  <a:schemeClr val="accent6">
                    <a:lumMod val="75000"/>
                  </a:schemeClr>
                </a:buClr>
                <a:buSzPct val="70000"/>
              </a:pPr>
              <a:endParaRPr lang="ru-RU" sz="2400" b="1" dirty="0" smtClean="0">
                <a:solidFill>
                  <a:schemeClr val="tx1">
                    <a:lumMod val="85000"/>
                    <a:lumOff val="15000"/>
                  </a:schemeClr>
                </a:solidFill>
                <a:latin typeface="+mj-lt"/>
              </a:endParaRPr>
            </a:p>
          </p:txBody>
        </p:sp>
        <p:sp>
          <p:nvSpPr>
            <p:cNvPr id="22"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3730887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Технология. ПОРТАЛ НОК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0" name="Group 25"/>
          <p:cNvGrpSpPr>
            <a:grpSpLocks/>
          </p:cNvGrpSpPr>
          <p:nvPr/>
        </p:nvGrpSpPr>
        <p:grpSpPr bwMode="auto">
          <a:xfrm>
            <a:off x="721934" y="1073850"/>
            <a:ext cx="8136316" cy="5451494"/>
            <a:chOff x="2200" y="2646"/>
            <a:chExt cx="625" cy="647"/>
          </a:xfrm>
        </p:grpSpPr>
        <p:sp>
          <p:nvSpPr>
            <p:cNvPr id="11"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2" name="Rectangle 27"/>
            <p:cNvSpPr>
              <a:spLocks noChangeArrowheads="1"/>
            </p:cNvSpPr>
            <p:nvPr/>
          </p:nvSpPr>
          <p:spPr bwMode="auto">
            <a:xfrm>
              <a:off x="2200"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a:buClr>
                  <a:schemeClr val="accent6">
                    <a:lumMod val="75000"/>
                  </a:schemeClr>
                </a:buClr>
                <a:buSzPct val="70000"/>
              </a:pPr>
              <a:r>
                <a:rPr lang="ru-RU" sz="2400" b="1" dirty="0" err="1" smtClean="0">
                  <a:solidFill>
                    <a:schemeClr val="tx1">
                      <a:lumMod val="85000"/>
                      <a:lumOff val="15000"/>
                    </a:schemeClr>
                  </a:solidFill>
                  <a:latin typeface="+mj-lt"/>
                </a:rPr>
                <a:t>независимаяоценкакачества.рф</a:t>
              </a:r>
              <a:endParaRPr lang="ru-RU" sz="2400" b="1" dirty="0" smtClean="0">
                <a:solidFill>
                  <a:schemeClr val="tx1">
                    <a:lumMod val="85000"/>
                    <a:lumOff val="15000"/>
                  </a:schemeClr>
                </a:solidFill>
                <a:latin typeface="+mj-lt"/>
              </a:endParaRPr>
            </a:p>
            <a:p>
              <a:pPr algn="ctr">
                <a:spcBef>
                  <a:spcPct val="30000"/>
                </a:spcBef>
                <a:buClr>
                  <a:schemeClr val="accent6">
                    <a:lumMod val="75000"/>
                  </a:schemeClr>
                </a:buClr>
                <a:buSzPct val="70000"/>
              </a:pPr>
              <a:endParaRPr lang="ru-RU" sz="2400" b="1" dirty="0" smtClean="0">
                <a:solidFill>
                  <a:schemeClr val="tx1">
                    <a:lumMod val="85000"/>
                    <a:lumOff val="15000"/>
                  </a:schemeClr>
                </a:solidFill>
                <a:latin typeface="+mj-lt"/>
              </a:endParaRPr>
            </a:p>
            <a:p>
              <a:pPr algn="ctr">
                <a:spcBef>
                  <a:spcPct val="30000"/>
                </a:spcBef>
                <a:buClr>
                  <a:schemeClr val="accent6">
                    <a:lumMod val="75000"/>
                  </a:schemeClr>
                </a:buClr>
                <a:buSzPct val="70000"/>
              </a:pPr>
              <a:endParaRPr lang="ru-RU" sz="2400" b="1" dirty="0" smtClean="0">
                <a:solidFill>
                  <a:schemeClr val="tx1">
                    <a:lumMod val="85000"/>
                    <a:lumOff val="15000"/>
                  </a:schemeClr>
                </a:solidFill>
                <a:latin typeface="+mj-lt"/>
              </a:endParaRPr>
            </a:p>
          </p:txBody>
        </p:sp>
        <p:sp>
          <p:nvSpPr>
            <p:cNvPr id="13"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431" y="1674614"/>
            <a:ext cx="6771429" cy="457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5115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cs typeface="Arial" pitchFamily="34" charset="0"/>
              </a:rPr>
              <a:t>Информационная поддержка нок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659124" y="1052736"/>
            <a:ext cx="7980099" cy="5400600"/>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r>
                <a:rPr lang="ru-RU" sz="2000" b="1" dirty="0" smtClean="0">
                  <a:solidFill>
                    <a:prstClr val="black">
                      <a:lumMod val="85000"/>
                      <a:lumOff val="15000"/>
                    </a:prstClr>
                  </a:solidFill>
                  <a:latin typeface="+mj-lt"/>
                </a:rPr>
                <a:t>РОЛИК СОЦИАЛЬНОЙ РЕКЛАМЫ</a:t>
              </a:r>
              <a:endParaRPr lang="ru-RU" sz="2000" b="1" dirty="0">
                <a:solidFill>
                  <a:prstClr val="black">
                    <a:lumMod val="85000"/>
                    <a:lumOff val="15000"/>
                  </a:prstClr>
                </a:solidFill>
                <a:latin typeface="+mj-lt"/>
              </a:endParaRP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latin typeface="+mj-lt"/>
                </a:rPr>
                <a:t>3 версии ТВ-ролика – 60</a:t>
              </a:r>
              <a:r>
                <a:rPr lang="en-US" dirty="0" smtClean="0">
                  <a:solidFill>
                    <a:schemeClr val="tx1">
                      <a:lumMod val="85000"/>
                      <a:lumOff val="15000"/>
                    </a:schemeClr>
                  </a:solidFill>
                  <a:latin typeface="+mj-lt"/>
                </a:rPr>
                <a:t>’</a:t>
              </a:r>
              <a:r>
                <a:rPr lang="ru-RU" dirty="0" smtClean="0">
                  <a:solidFill>
                    <a:schemeClr val="tx1">
                      <a:lumMod val="85000"/>
                      <a:lumOff val="15000"/>
                    </a:schemeClr>
                  </a:solidFill>
                  <a:latin typeface="+mj-lt"/>
                </a:rPr>
                <a:t>, </a:t>
              </a:r>
              <a:r>
                <a:rPr lang="en-US" dirty="0" smtClean="0">
                  <a:solidFill>
                    <a:schemeClr val="tx1">
                      <a:lumMod val="85000"/>
                      <a:lumOff val="15000"/>
                    </a:schemeClr>
                  </a:solidFill>
                  <a:latin typeface="+mj-lt"/>
                </a:rPr>
                <a:t>30’</a:t>
              </a:r>
              <a:r>
                <a:rPr lang="ru-RU" dirty="0" smtClean="0">
                  <a:solidFill>
                    <a:schemeClr val="tx1">
                      <a:lumMod val="85000"/>
                      <a:lumOff val="15000"/>
                    </a:schemeClr>
                  </a:solidFill>
                  <a:latin typeface="+mj-lt"/>
                </a:rPr>
                <a:t>, </a:t>
              </a:r>
              <a:r>
                <a:rPr lang="en-US" dirty="0" smtClean="0">
                  <a:solidFill>
                    <a:schemeClr val="tx1">
                      <a:lumMod val="85000"/>
                      <a:lumOff val="15000"/>
                    </a:schemeClr>
                  </a:solidFill>
                  <a:latin typeface="+mj-lt"/>
                </a:rPr>
                <a:t>15’</a:t>
              </a:r>
              <a:endParaRPr lang="ru-RU" dirty="0" smtClean="0">
                <a:solidFill>
                  <a:schemeClr val="tx1">
                    <a:lumMod val="85000"/>
                    <a:lumOff val="15000"/>
                  </a:schemeClr>
                </a:solidFill>
                <a:latin typeface="+mj-lt"/>
              </a:endParaRP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latin typeface="+mj-lt"/>
                </a:rPr>
                <a:t>Популярная в регионе медиа-персона</a:t>
              </a:r>
            </a:p>
            <a:p>
              <a:pPr marL="639763" lvl="1" indent="-182563">
                <a:spcBef>
                  <a:spcPts val="300"/>
                </a:spcBef>
                <a:buClr>
                  <a:srgbClr val="FF9900"/>
                </a:buClr>
                <a:buSzPct val="70000"/>
                <a:buFont typeface="Arial Unicode MS" pitchFamily="34" charset="-128"/>
                <a:buChar char="◥"/>
              </a:pPr>
              <a:r>
                <a:rPr lang="ru-RU" dirty="0">
                  <a:solidFill>
                    <a:schemeClr val="tx1">
                      <a:lumMod val="85000"/>
                      <a:lumOff val="15000"/>
                    </a:schemeClr>
                  </a:solidFill>
                  <a:latin typeface="+mj-lt"/>
                </a:rPr>
                <a:t>Размещение: </a:t>
              </a:r>
              <a:endParaRPr lang="ru-RU" dirty="0" smtClean="0">
                <a:solidFill>
                  <a:schemeClr val="tx1">
                    <a:lumMod val="85000"/>
                    <a:lumOff val="15000"/>
                  </a:schemeClr>
                </a:solidFill>
                <a:latin typeface="+mj-lt"/>
              </a:endParaRPr>
            </a:p>
            <a:p>
              <a:pPr marL="1657350" lvl="3" indent="-285750">
                <a:spcBef>
                  <a:spcPts val="300"/>
                </a:spcBef>
                <a:buClr>
                  <a:srgbClr val="FF9900"/>
                </a:buClr>
                <a:buSzPct val="70000"/>
                <a:buFont typeface="Arial" panose="020B0604020202020204" pitchFamily="34" charset="0"/>
                <a:buChar char="•"/>
              </a:pPr>
              <a:r>
                <a:rPr lang="ru-RU" dirty="0" smtClean="0">
                  <a:solidFill>
                    <a:schemeClr val="tx1">
                      <a:lumMod val="85000"/>
                      <a:lumOff val="15000"/>
                    </a:schemeClr>
                  </a:solidFill>
                  <a:latin typeface="+mj-lt"/>
                </a:rPr>
                <a:t>«</a:t>
              </a:r>
              <a:r>
                <a:rPr lang="ru-RU" dirty="0">
                  <a:solidFill>
                    <a:schemeClr val="tx1">
                      <a:lumMod val="85000"/>
                      <a:lumOff val="15000"/>
                    </a:schemeClr>
                  </a:solidFill>
                  <a:latin typeface="+mj-lt"/>
                </a:rPr>
                <a:t>Областное телевидение</a:t>
              </a:r>
              <a:r>
                <a:rPr lang="ru-RU" dirty="0" smtClean="0">
                  <a:solidFill>
                    <a:schemeClr val="tx1">
                      <a:lumMod val="85000"/>
                      <a:lumOff val="15000"/>
                    </a:schemeClr>
                  </a:solidFill>
                  <a:latin typeface="+mj-lt"/>
                </a:rPr>
                <a:t>» (2 выхода), </a:t>
              </a:r>
              <a:r>
                <a:rPr lang="ru-RU" dirty="0" err="1" smtClean="0">
                  <a:solidFill>
                    <a:schemeClr val="tx1">
                      <a:lumMod val="85000"/>
                      <a:lumOff val="15000"/>
                    </a:schemeClr>
                  </a:solidFill>
                  <a:latin typeface="+mj-lt"/>
                </a:rPr>
                <a:t>прайм</a:t>
              </a:r>
              <a:r>
                <a:rPr lang="ru-RU" dirty="0" smtClean="0">
                  <a:solidFill>
                    <a:schemeClr val="tx1">
                      <a:lumMod val="85000"/>
                      <a:lumOff val="15000"/>
                    </a:schemeClr>
                  </a:solidFill>
                  <a:latin typeface="+mj-lt"/>
                </a:rPr>
                <a:t>-тайм</a:t>
              </a:r>
            </a:p>
            <a:p>
              <a:pPr marL="1657350" lvl="3" indent="-285750">
                <a:spcBef>
                  <a:spcPts val="300"/>
                </a:spcBef>
                <a:buClr>
                  <a:srgbClr val="FF9900"/>
                </a:buClr>
                <a:buSzPct val="70000"/>
                <a:buFont typeface="Arial" panose="020B0604020202020204" pitchFamily="34" charset="0"/>
                <a:buChar char="•"/>
              </a:pPr>
              <a:r>
                <a:rPr lang="ru-RU" dirty="0" smtClean="0">
                  <a:solidFill>
                    <a:schemeClr val="tx1">
                      <a:lumMod val="85000"/>
                      <a:lumOff val="15000"/>
                    </a:schemeClr>
                  </a:solidFill>
                  <a:latin typeface="+mj-lt"/>
                </a:rPr>
                <a:t>Социальные сети: </a:t>
              </a:r>
              <a:r>
                <a:rPr lang="en-US" dirty="0">
                  <a:solidFill>
                    <a:schemeClr val="tx1">
                      <a:lumMod val="85000"/>
                      <a:lumOff val="15000"/>
                    </a:schemeClr>
                  </a:solidFill>
                  <a:latin typeface="+mj-lt"/>
                </a:rPr>
                <a:t>YouTube, </a:t>
              </a:r>
              <a:r>
                <a:rPr lang="ru-RU" dirty="0" err="1">
                  <a:solidFill>
                    <a:schemeClr val="tx1">
                      <a:lumMod val="85000"/>
                      <a:lumOff val="15000"/>
                    </a:schemeClr>
                  </a:solidFill>
                  <a:latin typeface="+mj-lt"/>
                </a:rPr>
                <a:t>Инстаграм</a:t>
              </a:r>
              <a:r>
                <a:rPr lang="ru-RU" dirty="0">
                  <a:solidFill>
                    <a:schemeClr val="tx1">
                      <a:lumMod val="85000"/>
                      <a:lumOff val="15000"/>
                    </a:schemeClr>
                  </a:solidFill>
                  <a:latin typeface="+mj-lt"/>
                </a:rPr>
                <a:t>, </a:t>
              </a:r>
              <a:r>
                <a:rPr lang="ru-RU" dirty="0" err="1" smtClean="0">
                  <a:solidFill>
                    <a:schemeClr val="tx1">
                      <a:lumMod val="85000"/>
                      <a:lumOff val="15000"/>
                    </a:schemeClr>
                  </a:solidFill>
                  <a:latin typeface="+mj-lt"/>
                </a:rPr>
                <a:t>Вконтакте</a:t>
              </a:r>
              <a:r>
                <a:rPr lang="ru-RU" dirty="0" smtClean="0">
                  <a:solidFill>
                    <a:schemeClr val="tx1">
                      <a:lumMod val="85000"/>
                      <a:lumOff val="15000"/>
                    </a:schemeClr>
                  </a:solidFill>
                  <a:latin typeface="+mj-lt"/>
                </a:rPr>
                <a:t>, Одноклассники, </a:t>
              </a:r>
              <a:r>
                <a:rPr lang="en-US" dirty="0" smtClean="0">
                  <a:solidFill>
                    <a:schemeClr val="tx1">
                      <a:lumMod val="85000"/>
                      <a:lumOff val="15000"/>
                    </a:schemeClr>
                  </a:solidFill>
                  <a:latin typeface="+mj-lt"/>
                </a:rPr>
                <a:t>Facebook</a:t>
              </a:r>
              <a:endParaRPr lang="ru-RU" dirty="0" smtClean="0">
                <a:solidFill>
                  <a:schemeClr val="tx1">
                    <a:lumMod val="85000"/>
                    <a:lumOff val="15000"/>
                  </a:schemeClr>
                </a:solidFill>
                <a:latin typeface="+mj-lt"/>
              </a:endParaRPr>
            </a:p>
            <a:p>
              <a:pPr algn="ctr" fontAlgn="auto">
                <a:buClr>
                  <a:srgbClr val="009900"/>
                </a:buClr>
                <a:buSzPct val="70000"/>
              </a:pPr>
              <a:endParaRPr lang="ru-RU" sz="2000" b="1" dirty="0" smtClean="0">
                <a:solidFill>
                  <a:prstClr val="black">
                    <a:lumMod val="85000"/>
                    <a:lumOff val="15000"/>
                  </a:prstClr>
                </a:solidFill>
              </a:endParaRPr>
            </a:p>
            <a:p>
              <a:pPr algn="ctr" fontAlgn="auto">
                <a:spcBef>
                  <a:spcPct val="30000"/>
                </a:spcBef>
                <a:spcAft>
                  <a:spcPts val="1200"/>
                </a:spcAft>
                <a:buClr>
                  <a:srgbClr val="009900"/>
                </a:buClr>
                <a:buSzPct val="70000"/>
              </a:pPr>
              <a:r>
                <a:rPr lang="ru-RU" sz="2000" b="1" dirty="0" smtClean="0">
                  <a:solidFill>
                    <a:prstClr val="black">
                      <a:lumMod val="85000"/>
                      <a:lumOff val="15000"/>
                    </a:prstClr>
                  </a:solidFill>
                </a:rPr>
                <a:t>СЮЖЕТЫ НА ТВ</a:t>
              </a:r>
              <a:endParaRPr lang="ru-RU" sz="2000" b="1" dirty="0">
                <a:solidFill>
                  <a:prstClr val="black">
                    <a:lumMod val="85000"/>
                    <a:lumOff val="15000"/>
                  </a:prstClr>
                </a:solidFill>
              </a:endParaRP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rPr>
                <a:t>Размещение</a:t>
              </a:r>
              <a:r>
                <a:rPr lang="ru-RU" dirty="0">
                  <a:solidFill>
                    <a:schemeClr val="tx1">
                      <a:lumMod val="85000"/>
                      <a:lumOff val="15000"/>
                    </a:schemeClr>
                  </a:solidFill>
                </a:rPr>
                <a:t>: </a:t>
              </a:r>
              <a:r>
                <a:rPr lang="ru-RU" dirty="0" smtClean="0">
                  <a:solidFill>
                    <a:schemeClr val="tx1">
                      <a:lumMod val="85000"/>
                      <a:lumOff val="15000"/>
                    </a:schemeClr>
                  </a:solidFill>
                </a:rPr>
                <a:t> «</a:t>
              </a:r>
              <a:r>
                <a:rPr lang="ru-RU" dirty="0">
                  <a:solidFill>
                    <a:schemeClr val="tx1">
                      <a:lumMod val="85000"/>
                      <a:lumOff val="15000"/>
                    </a:schemeClr>
                  </a:solidFill>
                </a:rPr>
                <a:t>4 канал» 12 и 19 ноября в 20:00, «Областное телевидение» 15 и 21 ноября в 19:00</a:t>
              </a:r>
            </a:p>
            <a:p>
              <a:pPr algn="ctr" fontAlgn="auto">
                <a:spcBef>
                  <a:spcPct val="30000"/>
                </a:spcBef>
                <a:spcAft>
                  <a:spcPts val="1200"/>
                </a:spcAft>
                <a:buClr>
                  <a:srgbClr val="009900"/>
                </a:buClr>
                <a:buSzPct val="70000"/>
              </a:pPr>
              <a:r>
                <a:rPr lang="ru-RU" sz="2000" b="1" dirty="0" smtClean="0">
                  <a:solidFill>
                    <a:prstClr val="black">
                      <a:lumMod val="85000"/>
                      <a:lumOff val="15000"/>
                    </a:prstClr>
                  </a:solidFill>
                </a:rPr>
                <a:t>РАДИОРОЛИК</a:t>
              </a:r>
              <a:endParaRPr lang="ru-RU" sz="2000" b="1" dirty="0">
                <a:solidFill>
                  <a:prstClr val="black">
                    <a:lumMod val="85000"/>
                    <a:lumOff val="15000"/>
                  </a:prstClr>
                </a:solidFill>
              </a:endParaRP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rPr>
                <a:t>Размещение (12 выходов): </a:t>
              </a:r>
              <a:endParaRPr lang="ru-RU" dirty="0">
                <a:solidFill>
                  <a:schemeClr val="tx1">
                    <a:lumMod val="85000"/>
                    <a:lumOff val="15000"/>
                  </a:schemeClr>
                </a:solidFill>
              </a:endParaRPr>
            </a:p>
            <a:p>
              <a:pPr marL="1657350" lvl="3" indent="-285750">
                <a:spcBef>
                  <a:spcPts val="300"/>
                </a:spcBef>
                <a:buClr>
                  <a:srgbClr val="FF9900"/>
                </a:buClr>
                <a:buSzPct val="70000"/>
                <a:buFont typeface="Arial" panose="020B0604020202020204" pitchFamily="34" charset="0"/>
                <a:buChar char="•"/>
              </a:pPr>
              <a:r>
                <a:rPr lang="ru-RU" dirty="0">
                  <a:solidFill>
                    <a:schemeClr val="tx1">
                      <a:lumMod val="85000"/>
                      <a:lumOff val="15000"/>
                    </a:schemeClr>
                  </a:solidFill>
                </a:rPr>
                <a:t>Радиостанция «Пилот FM», «Русское радио» и «Европа плюс»</a:t>
              </a:r>
            </a:p>
            <a:p>
              <a:pPr lvl="3">
                <a:spcBef>
                  <a:spcPts val="300"/>
                </a:spcBef>
                <a:buClr>
                  <a:srgbClr val="FF9900"/>
                </a:buClr>
                <a:buSzPct val="70000"/>
              </a:pPr>
              <a:endParaRPr lang="ru-RU" dirty="0" smtClean="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endParaRPr lang="ru-RU" dirty="0" smtClean="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63794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M presentation">
  <a:themeElements>
    <a:clrScheme name="A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4575" rtl="0" eaLnBrk="1" fontAlgn="base" latinLnBrk="0" hangingPunct="1">
          <a:lnSpc>
            <a:spcPct val="100000"/>
          </a:lnSpc>
          <a:spcBef>
            <a:spcPct val="0"/>
          </a:spcBef>
          <a:spcAft>
            <a:spcPct val="0"/>
          </a:spcAft>
          <a:buClrTx/>
          <a:buSzTx/>
          <a:buFontTx/>
          <a:buNone/>
          <a:tabLst/>
          <a:defRPr kumimoji="0" lang="ru-RU"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4575" rtl="0" eaLnBrk="1" fontAlgn="base" latinLnBrk="0" hangingPunct="1">
          <a:lnSpc>
            <a:spcPct val="100000"/>
          </a:lnSpc>
          <a:spcBef>
            <a:spcPct val="0"/>
          </a:spcBef>
          <a:spcAft>
            <a:spcPct val="0"/>
          </a:spcAft>
          <a:buClrTx/>
          <a:buSzTx/>
          <a:buFontTx/>
          <a:buNone/>
          <a:tabLst/>
          <a:defRPr kumimoji="0" lang="ru-RU" sz="2100" b="0" i="0" u="none" strike="noStrike" cap="none" normalizeH="0" baseline="0" smtClean="0">
            <a:ln>
              <a:noFill/>
            </a:ln>
            <a:solidFill>
              <a:schemeClr val="tx1"/>
            </a:solidFill>
            <a:effectLst/>
            <a:latin typeface="Arial" charset="0"/>
          </a:defRPr>
        </a:defPPr>
      </a:lstStyle>
    </a:lnDef>
  </a:objectDefaults>
  <a:extraClrSchemeLst>
    <a:extraClrScheme>
      <a:clrScheme name="A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M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1629</TotalTime>
  <Words>1411</Words>
  <Application>Microsoft Office PowerPoint</Application>
  <PresentationFormat>Экран (4:3)</PresentationFormat>
  <Paragraphs>181</Paragraphs>
  <Slides>33</Slides>
  <Notes>23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33</vt:i4>
      </vt:variant>
    </vt:vector>
  </HeadingPairs>
  <TitlesOfParts>
    <vt:vector size="41" baseType="lpstr">
      <vt:lpstr>Arial Unicode MS</vt:lpstr>
      <vt:lpstr>Arial</vt:lpstr>
      <vt:lpstr>Arial Narrow</vt:lpstr>
      <vt:lpstr>Calibri</vt:lpstr>
      <vt:lpstr>Tahoma</vt:lpstr>
      <vt:lpstr>Times New Roman</vt:lpstr>
      <vt:lpstr>1_Тема Office</vt:lpstr>
      <vt:lpstr>AM presentation</vt:lpstr>
      <vt:lpstr>Презентация PowerPoint</vt:lpstr>
      <vt:lpstr>ЦЕЛИ И ОБЪЕКТ НОК</vt:lpstr>
      <vt:lpstr>Нормативно-правовая база для проведения НОК УООД</vt:lpstr>
      <vt:lpstr>Нормативно-правовая база для проведения НОК УООД</vt:lpstr>
      <vt:lpstr>МЕТОДОЛОГИЯ</vt:lpstr>
      <vt:lpstr>Методология</vt:lpstr>
      <vt:lpstr>технология</vt:lpstr>
      <vt:lpstr>Технология. ПОРТАЛ НОК</vt:lpstr>
      <vt:lpstr>Информационная поддержка нок</vt:lpstr>
      <vt:lpstr>Информационная поддержка нок. РОЛИК</vt:lpstr>
      <vt:lpstr>Информационная поддержка нок</vt:lpstr>
      <vt:lpstr>ИТОГИ НОК УООД – 2019  СВЕРДЛОВСКАЯ ОБЛАСТЬ</vt:lpstr>
      <vt:lpstr>ИТОГИ НОК УООД – 2019 ШКАЛА ОЦЕНКИ ИТОГОВОГО РЕЗУЛЬТАТА</vt:lpstr>
      <vt:lpstr>ИТОГИ НОК УООД – 2019 ИТОГОВЫЕ БАЛЛЫ</vt:lpstr>
      <vt:lpstr>ИТОГИ НОК УООД – 2019 в целом</vt:lpstr>
      <vt:lpstr>ИТОГИ НОК УООД – 2019 ОБЩИЙ РЕЙТИНГ. ЛИДЕРЫ РЕЙТИНГА НОК. ТОП 10</vt:lpstr>
      <vt:lpstr>ИТОГИ НОК УООД – 2019 ОБЩИЙ РЕЙТИНГ. 10 ПОСЛЕДНИХ ПОЗИЦИЙ РЕЙТИНГА НОК. ТОП 10 </vt:lpstr>
      <vt:lpstr>ИТОГИ НОК УООД – 2019 Организации дошкольного образования г.Екатеринбурга</vt:lpstr>
      <vt:lpstr>ИТОГИ НОК УООД – 2019 Дошкольные образовательные учреждения Г.екатеринбурга. ЛИДЕРЫ РЕЙТИНГА НОК. ТОП 10</vt:lpstr>
      <vt:lpstr>ИТОГИ НОК УООД – 2019 Дошкольные образовательные учреждения Г.екатеринбурга. 10 ПОСЛЕДНИХ ПОЗИЦИЙ РЕЙТИНГА НОК. ТОП 10 </vt:lpstr>
      <vt:lpstr>ИТОГИ НОК УООД – 2019 Организации дошкольного образования, находящиеся в ведении муниципалитетов Свердловской области</vt:lpstr>
      <vt:lpstr>ИТОГИ НОК УООД – 2019 Организации дошкольного образования, находящиеся в ведении муниципалитетов Свердловской области. ЛИДЕРЫ РЕЙТИНГА НОК. ТОП 10</vt:lpstr>
      <vt:lpstr>ИТОГИ НОК УООД – 2019 Организации дошкольного образования, находящиеся в ведении муниципалитетов Свердловской области. 10 ПОСЛЕДНИХ ПОЗИЦИЙ РЕЙТИНГА НОК. ТОП 10 </vt:lpstr>
      <vt:lpstr>ИТОГИ НОК УООД – 2019 Негосударственные образовательные организации</vt:lpstr>
      <vt:lpstr>ИТОГИ НОК УООД – 2019 негосударственные образовательные организации ЛИДЕРЫ РЕЙТИНГА НОК. ТОП 10</vt:lpstr>
      <vt:lpstr>ИТОГИ НОК УООД – 2019 негосударственные образовательные организации 10 ПОСЛЕДНИХ ПОЗИЦИЙ РЕЙТИНГА НОК. ТОП 10 </vt:lpstr>
      <vt:lpstr>ИТОГИ НОК УООД – 2019 основные замечания получателей услуг</vt:lpstr>
      <vt:lpstr>ИТОГИ НОК УООД – 2019 удовлетворенность работой организации с родителями</vt:lpstr>
      <vt:lpstr>ИТОГИ НОК УООД – 2019 популяризация официального сайта bus.gov.ru</vt:lpstr>
      <vt:lpstr>ИТОГИ НОК УООД – 2019 основные недостатки по результатам нок уоод-2019</vt:lpstr>
      <vt:lpstr>ИТОГИ НОК УООД – 2019 основные недостатки по результатам нок уоод-2019 (продолжение(</vt:lpstr>
      <vt:lpstr>Презентация PowerPoint</vt:lpstr>
      <vt:lpstr>КОНТАКТЫ</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SV</dc:creator>
  <cp:lastModifiedBy>Лепихина Екатерина Александровна</cp:lastModifiedBy>
  <cp:revision>151</cp:revision>
  <dcterms:created xsi:type="dcterms:W3CDTF">2018-12-20T01:17:09Z</dcterms:created>
  <dcterms:modified xsi:type="dcterms:W3CDTF">2020-01-13T05:40:48Z</dcterms:modified>
</cp:coreProperties>
</file>